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5" d="100"/>
          <a:sy n="75" d="100"/>
        </p:scale>
        <p:origin x="80" y="5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068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linkedin.com/in/raghurajsi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914" y="845701"/>
            <a:ext cx="7476173" cy="3245048"/>
          </a:xfrm>
          <a:prstGeom prst="rect">
            <a:avLst/>
          </a:prstGeom>
          <a:noFill/>
          <a:ln/>
        </p:spPr>
        <p:txBody>
          <a:bodyPr wrap="square" rtlCol="0" anchor="t"/>
          <a:lstStyle/>
          <a:p>
            <a:pPr marL="0" indent="0">
              <a:lnSpc>
                <a:spcPts val="8517"/>
              </a:lnSpc>
              <a:buNone/>
            </a:pPr>
            <a:r>
              <a:rPr lang="en-US" sz="6814" b="1" dirty="0">
                <a:solidFill>
                  <a:srgbClr val="60A9FF"/>
                </a:solidFill>
                <a:latin typeface="Barlow" pitchFamily="34" charset="0"/>
                <a:ea typeface="Barlow" pitchFamily="34" charset="-122"/>
                <a:cs typeface="Barlow" pitchFamily="34" charset="-120"/>
              </a:rPr>
              <a:t>Automated Attendance System</a:t>
            </a:r>
            <a:endParaRPr lang="en-US" sz="6814" dirty="0"/>
          </a:p>
        </p:txBody>
      </p:sp>
      <p:sp>
        <p:nvSpPr>
          <p:cNvPr id="6" name="Text 3"/>
          <p:cNvSpPr/>
          <p:nvPr/>
        </p:nvSpPr>
        <p:spPr>
          <a:xfrm>
            <a:off x="833914" y="4448056"/>
            <a:ext cx="7476173" cy="2286714"/>
          </a:xfrm>
          <a:prstGeom prst="rect">
            <a:avLst/>
          </a:prstGeom>
          <a:noFill/>
          <a:ln/>
        </p:spPr>
        <p:txBody>
          <a:bodyPr wrap="square" rtlCol="0" anchor="t"/>
          <a:lstStyle/>
          <a:p>
            <a:pPr marL="0" indent="0">
              <a:lnSpc>
                <a:spcPts val="3002"/>
              </a:lnSpc>
              <a:buNone/>
            </a:pPr>
            <a:r>
              <a:rPr lang="en-US" sz="1876" dirty="0">
                <a:solidFill>
                  <a:srgbClr val="EEEFF5"/>
                </a:solidFill>
                <a:latin typeface="Montserrat" pitchFamily="34" charset="0"/>
                <a:ea typeface="Montserrat" pitchFamily="34" charset="-122"/>
                <a:cs typeface="Montserrat" pitchFamily="34" charset="-120"/>
              </a:rPr>
              <a:t>Welcome to the presentation on the Automated Attendance System, a comprehensive solution designed to revolutionize attendance tracking in educational institutions. This system leverages the power of facial recognition technology and PostgreSQL database to provide accurate, efficient, and secure attendance management.</a:t>
            </a:r>
            <a:endParaRPr lang="en-US" sz="1876" dirty="0"/>
          </a:p>
        </p:txBody>
      </p:sp>
      <p:sp>
        <p:nvSpPr>
          <p:cNvPr id="7" name="Text 4"/>
          <p:cNvSpPr/>
          <p:nvPr/>
        </p:nvSpPr>
        <p:spPr>
          <a:xfrm>
            <a:off x="833914" y="7002780"/>
            <a:ext cx="7476173" cy="381119"/>
          </a:xfrm>
          <a:prstGeom prst="rect">
            <a:avLst/>
          </a:prstGeom>
          <a:noFill/>
          <a:ln/>
        </p:spPr>
        <p:txBody>
          <a:bodyPr wrap="none" rtlCol="0" anchor="t"/>
          <a:lstStyle/>
          <a:p>
            <a:pPr marL="0" indent="0">
              <a:lnSpc>
                <a:spcPts val="3002"/>
              </a:lnSpc>
              <a:buNone/>
            </a:pPr>
            <a:r>
              <a:rPr lang="en-US" sz="1876" dirty="0">
                <a:solidFill>
                  <a:srgbClr val="EEEFF5"/>
                </a:solidFill>
                <a:latin typeface="Montserrat" pitchFamily="34" charset="0"/>
                <a:ea typeface="Montserrat" pitchFamily="34" charset="-122"/>
                <a:cs typeface="Montserrat" pitchFamily="34" charset="-120"/>
              </a:rPr>
              <a:t>Presented by </a:t>
            </a:r>
            <a:r>
              <a:rPr lang="en-US" sz="1876" u="sng" dirty="0">
                <a:solidFill>
                  <a:srgbClr val="60A9FF"/>
                </a:solidFill>
                <a:latin typeface="Montserrat" pitchFamily="34" charset="0"/>
                <a:ea typeface="Montserrat" pitchFamily="34" charset="-122"/>
                <a:cs typeface="Montserrat" pitchFamily="34" charset="-120"/>
                <a:hlinkClick r:id="rId4">
                  <a:extLst>
                    <a:ext uri="{A12FA001-AC4F-418D-AE19-62706E023703}">
                      <ahyp:hlinkClr xmlns:ahyp="http://schemas.microsoft.com/office/drawing/2018/hyperlinkcolor" val="tx"/>
                    </a:ext>
                  </a:extLst>
                </a:hlinkClick>
              </a:rPr>
              <a:t>Raghuraj Pratap Yadav</a:t>
            </a:r>
            <a:endParaRPr lang="en-US" sz="187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57175" y="2457450"/>
            <a:ext cx="4972050" cy="3314700"/>
          </a:xfrm>
          <a:prstGeom prst="rect">
            <a:avLst/>
          </a:prstGeom>
        </p:spPr>
      </p:pic>
      <p:sp>
        <p:nvSpPr>
          <p:cNvPr id="6" name="Text 2"/>
          <p:cNvSpPr/>
          <p:nvPr/>
        </p:nvSpPr>
        <p:spPr>
          <a:xfrm>
            <a:off x="6206490" y="731163"/>
            <a:ext cx="5414129" cy="676632"/>
          </a:xfrm>
          <a:prstGeom prst="rect">
            <a:avLst/>
          </a:prstGeom>
          <a:noFill/>
          <a:ln/>
        </p:spPr>
        <p:txBody>
          <a:bodyPr wrap="none" rtlCol="0" anchor="t"/>
          <a:lstStyle/>
          <a:p>
            <a:pPr marL="0" indent="0">
              <a:lnSpc>
                <a:spcPts val="5329"/>
              </a:lnSpc>
              <a:buNone/>
            </a:pPr>
            <a:r>
              <a:rPr lang="en-US" sz="4263" b="1" dirty="0">
                <a:solidFill>
                  <a:srgbClr val="60A9FF"/>
                </a:solidFill>
                <a:latin typeface="Barlow" pitchFamily="34" charset="0"/>
                <a:ea typeface="Barlow" pitchFamily="34" charset="-122"/>
                <a:cs typeface="Barlow" pitchFamily="34" charset="-120"/>
              </a:rPr>
              <a:t>Conclusion</a:t>
            </a:r>
            <a:endParaRPr lang="en-US" sz="4263" dirty="0"/>
          </a:p>
        </p:txBody>
      </p:sp>
      <p:sp>
        <p:nvSpPr>
          <p:cNvPr id="7" name="Shape 3"/>
          <p:cNvSpPr/>
          <p:nvPr/>
        </p:nvSpPr>
        <p:spPr>
          <a:xfrm>
            <a:off x="6206490" y="1947862"/>
            <a:ext cx="462915" cy="462915"/>
          </a:xfrm>
          <a:prstGeom prst="roundRect">
            <a:avLst>
              <a:gd name="adj" fmla="val 26667"/>
            </a:avLst>
          </a:prstGeom>
          <a:solidFill>
            <a:srgbClr val="282C32"/>
          </a:solidFill>
          <a:ln/>
        </p:spPr>
        <p:txBody>
          <a:bodyPr/>
          <a:lstStyle/>
          <a:p>
            <a:endParaRPr lang="en-IN"/>
          </a:p>
        </p:txBody>
      </p:sp>
      <p:sp>
        <p:nvSpPr>
          <p:cNvPr id="8" name="Text 4"/>
          <p:cNvSpPr/>
          <p:nvPr/>
        </p:nvSpPr>
        <p:spPr>
          <a:xfrm>
            <a:off x="6380440" y="2016919"/>
            <a:ext cx="115014" cy="324802"/>
          </a:xfrm>
          <a:prstGeom prst="rect">
            <a:avLst/>
          </a:prstGeom>
          <a:noFill/>
          <a:ln/>
        </p:spPr>
        <p:txBody>
          <a:bodyPr wrap="none" rtlCol="0" anchor="t"/>
          <a:lstStyle/>
          <a:p>
            <a:pPr marL="0" indent="0" algn="ctr">
              <a:lnSpc>
                <a:spcPts val="2558"/>
              </a:lnSpc>
              <a:buNone/>
            </a:pPr>
            <a:r>
              <a:rPr lang="en-US" sz="2558" b="1" dirty="0">
                <a:solidFill>
                  <a:srgbClr val="60A9FF"/>
                </a:solidFill>
                <a:latin typeface="Barlow" pitchFamily="34" charset="0"/>
                <a:ea typeface="Barlow" pitchFamily="34" charset="-122"/>
                <a:cs typeface="Barlow" pitchFamily="34" charset="-120"/>
              </a:rPr>
              <a:t>1</a:t>
            </a:r>
            <a:endParaRPr lang="en-US" sz="2558" dirty="0"/>
          </a:p>
        </p:txBody>
      </p:sp>
      <p:sp>
        <p:nvSpPr>
          <p:cNvPr id="9" name="Text 5"/>
          <p:cNvSpPr/>
          <p:nvPr/>
        </p:nvSpPr>
        <p:spPr>
          <a:xfrm>
            <a:off x="6875145" y="1947862"/>
            <a:ext cx="2707005" cy="338376"/>
          </a:xfrm>
          <a:prstGeom prst="rect">
            <a:avLst/>
          </a:prstGeom>
          <a:noFill/>
          <a:ln/>
        </p:spPr>
        <p:txBody>
          <a:bodyPr wrap="none" rtlCol="0" anchor="t"/>
          <a:lstStyle/>
          <a:p>
            <a:pPr marL="0" indent="0">
              <a:lnSpc>
                <a:spcPts val="2664"/>
              </a:lnSpc>
              <a:buNone/>
            </a:pPr>
            <a:r>
              <a:rPr lang="en-US" sz="2132" b="1" dirty="0">
                <a:solidFill>
                  <a:srgbClr val="60A9FF"/>
                </a:solidFill>
                <a:latin typeface="Barlow" pitchFamily="34" charset="0"/>
                <a:ea typeface="Barlow" pitchFamily="34" charset="-122"/>
                <a:cs typeface="Barlow" pitchFamily="34" charset="-120"/>
              </a:rPr>
              <a:t>Benefits</a:t>
            </a:r>
            <a:endParaRPr lang="en-US" sz="2132" dirty="0"/>
          </a:p>
        </p:txBody>
      </p:sp>
      <p:sp>
        <p:nvSpPr>
          <p:cNvPr id="10" name="Text 6"/>
          <p:cNvSpPr/>
          <p:nvPr/>
        </p:nvSpPr>
        <p:spPr>
          <a:xfrm>
            <a:off x="6875145" y="2409587"/>
            <a:ext cx="7035165" cy="987266"/>
          </a:xfrm>
          <a:prstGeom prst="rect">
            <a:avLst/>
          </a:prstGeom>
          <a:noFill/>
          <a:ln/>
        </p:spPr>
        <p:txBody>
          <a:bodyPr wrap="square" rtlCol="0" anchor="t"/>
          <a:lstStyle/>
          <a:p>
            <a:pPr marL="0" indent="0">
              <a:lnSpc>
                <a:spcPts val="2592"/>
              </a:lnSpc>
              <a:buNone/>
            </a:pPr>
            <a:r>
              <a:rPr lang="en-US" sz="1620" dirty="0">
                <a:solidFill>
                  <a:srgbClr val="EEEFF5"/>
                </a:solidFill>
                <a:latin typeface="Montserrat" pitchFamily="34" charset="0"/>
                <a:ea typeface="Montserrat" pitchFamily="34" charset="-122"/>
                <a:cs typeface="Montserrat" pitchFamily="34" charset="-120"/>
              </a:rPr>
              <a:t>The Automated Attendance System offers a range of benefits, including improved accuracy, efficiency, security, and real-time tracking of attendance data.</a:t>
            </a:r>
            <a:endParaRPr lang="en-US" sz="1620" dirty="0"/>
          </a:p>
        </p:txBody>
      </p:sp>
      <p:sp>
        <p:nvSpPr>
          <p:cNvPr id="11" name="Shape 7"/>
          <p:cNvSpPr/>
          <p:nvPr/>
        </p:nvSpPr>
        <p:spPr>
          <a:xfrm>
            <a:off x="6206490" y="3834051"/>
            <a:ext cx="462915" cy="462915"/>
          </a:xfrm>
          <a:prstGeom prst="roundRect">
            <a:avLst>
              <a:gd name="adj" fmla="val 26667"/>
            </a:avLst>
          </a:prstGeom>
          <a:solidFill>
            <a:srgbClr val="282C32"/>
          </a:solidFill>
          <a:ln/>
        </p:spPr>
        <p:txBody>
          <a:bodyPr/>
          <a:lstStyle/>
          <a:p>
            <a:endParaRPr lang="en-IN"/>
          </a:p>
        </p:txBody>
      </p:sp>
      <p:sp>
        <p:nvSpPr>
          <p:cNvPr id="12" name="Text 8"/>
          <p:cNvSpPr/>
          <p:nvPr/>
        </p:nvSpPr>
        <p:spPr>
          <a:xfrm>
            <a:off x="6346984" y="3903107"/>
            <a:ext cx="181928" cy="324802"/>
          </a:xfrm>
          <a:prstGeom prst="rect">
            <a:avLst/>
          </a:prstGeom>
          <a:noFill/>
          <a:ln/>
        </p:spPr>
        <p:txBody>
          <a:bodyPr wrap="none" rtlCol="0" anchor="t"/>
          <a:lstStyle/>
          <a:p>
            <a:pPr marL="0" indent="0" algn="ctr">
              <a:lnSpc>
                <a:spcPts val="2558"/>
              </a:lnSpc>
              <a:buNone/>
            </a:pPr>
            <a:r>
              <a:rPr lang="en-US" sz="2558" b="1" dirty="0">
                <a:solidFill>
                  <a:srgbClr val="60A9FF"/>
                </a:solidFill>
                <a:latin typeface="Barlow" pitchFamily="34" charset="0"/>
                <a:ea typeface="Barlow" pitchFamily="34" charset="-122"/>
                <a:cs typeface="Barlow" pitchFamily="34" charset="-120"/>
              </a:rPr>
              <a:t>2</a:t>
            </a:r>
            <a:endParaRPr lang="en-US" sz="2558" dirty="0"/>
          </a:p>
        </p:txBody>
      </p:sp>
      <p:sp>
        <p:nvSpPr>
          <p:cNvPr id="13" name="Text 9"/>
          <p:cNvSpPr/>
          <p:nvPr/>
        </p:nvSpPr>
        <p:spPr>
          <a:xfrm>
            <a:off x="6875145" y="3834051"/>
            <a:ext cx="2927390" cy="338376"/>
          </a:xfrm>
          <a:prstGeom prst="rect">
            <a:avLst/>
          </a:prstGeom>
          <a:noFill/>
          <a:ln/>
        </p:spPr>
        <p:txBody>
          <a:bodyPr wrap="none" rtlCol="0" anchor="t"/>
          <a:lstStyle/>
          <a:p>
            <a:pPr marL="0" indent="0">
              <a:lnSpc>
                <a:spcPts val="2664"/>
              </a:lnSpc>
              <a:buNone/>
            </a:pPr>
            <a:r>
              <a:rPr lang="en-US" sz="2132" b="1" dirty="0">
                <a:solidFill>
                  <a:srgbClr val="60A9FF"/>
                </a:solidFill>
                <a:latin typeface="Barlow" pitchFamily="34" charset="0"/>
                <a:ea typeface="Barlow" pitchFamily="34" charset="-122"/>
                <a:cs typeface="Barlow" pitchFamily="34" charset="-120"/>
              </a:rPr>
              <a:t>Potential Enhancements</a:t>
            </a:r>
            <a:endParaRPr lang="en-US" sz="2132" dirty="0"/>
          </a:p>
        </p:txBody>
      </p:sp>
      <p:sp>
        <p:nvSpPr>
          <p:cNvPr id="14" name="Text 10"/>
          <p:cNvSpPr/>
          <p:nvPr/>
        </p:nvSpPr>
        <p:spPr>
          <a:xfrm>
            <a:off x="6875145" y="4295775"/>
            <a:ext cx="7035165" cy="1316355"/>
          </a:xfrm>
          <a:prstGeom prst="rect">
            <a:avLst/>
          </a:prstGeom>
          <a:noFill/>
          <a:ln/>
        </p:spPr>
        <p:txBody>
          <a:bodyPr wrap="square" rtlCol="0" anchor="t"/>
          <a:lstStyle/>
          <a:p>
            <a:pPr marL="0" indent="0">
              <a:lnSpc>
                <a:spcPts val="2592"/>
              </a:lnSpc>
              <a:buNone/>
            </a:pPr>
            <a:r>
              <a:rPr lang="en-US" sz="1620" dirty="0">
                <a:solidFill>
                  <a:srgbClr val="EEEFF5"/>
                </a:solidFill>
                <a:latin typeface="Montserrat" pitchFamily="34" charset="0"/>
                <a:ea typeface="Montserrat" pitchFamily="34" charset="-122"/>
                <a:cs typeface="Montserrat" pitchFamily="34" charset="-120"/>
              </a:rPr>
              <a:t>Future enhancements might include integrating the system with school management software, adding real-time attendance dashboards, and implementing facial recognition for attendance at school events.</a:t>
            </a:r>
            <a:endParaRPr lang="en-US" sz="1620" dirty="0"/>
          </a:p>
        </p:txBody>
      </p:sp>
      <p:sp>
        <p:nvSpPr>
          <p:cNvPr id="15" name="Shape 11"/>
          <p:cNvSpPr/>
          <p:nvPr/>
        </p:nvSpPr>
        <p:spPr>
          <a:xfrm>
            <a:off x="6206490" y="6049328"/>
            <a:ext cx="462915" cy="462915"/>
          </a:xfrm>
          <a:prstGeom prst="roundRect">
            <a:avLst>
              <a:gd name="adj" fmla="val 26667"/>
            </a:avLst>
          </a:prstGeom>
          <a:solidFill>
            <a:srgbClr val="282C32"/>
          </a:solidFill>
          <a:ln/>
        </p:spPr>
        <p:txBody>
          <a:bodyPr/>
          <a:lstStyle/>
          <a:p>
            <a:endParaRPr lang="en-IN"/>
          </a:p>
        </p:txBody>
      </p:sp>
      <p:sp>
        <p:nvSpPr>
          <p:cNvPr id="16" name="Text 12"/>
          <p:cNvSpPr/>
          <p:nvPr/>
        </p:nvSpPr>
        <p:spPr>
          <a:xfrm>
            <a:off x="6350198" y="6118384"/>
            <a:ext cx="175498" cy="324802"/>
          </a:xfrm>
          <a:prstGeom prst="rect">
            <a:avLst/>
          </a:prstGeom>
          <a:noFill/>
          <a:ln/>
        </p:spPr>
        <p:txBody>
          <a:bodyPr wrap="none" rtlCol="0" anchor="t"/>
          <a:lstStyle/>
          <a:p>
            <a:pPr marL="0" indent="0" algn="ctr">
              <a:lnSpc>
                <a:spcPts val="2558"/>
              </a:lnSpc>
              <a:buNone/>
            </a:pPr>
            <a:r>
              <a:rPr lang="en-US" sz="2558" b="1" dirty="0">
                <a:solidFill>
                  <a:srgbClr val="60A9FF"/>
                </a:solidFill>
                <a:latin typeface="Barlow" pitchFamily="34" charset="0"/>
                <a:ea typeface="Barlow" pitchFamily="34" charset="-122"/>
                <a:cs typeface="Barlow" pitchFamily="34" charset="-120"/>
              </a:rPr>
              <a:t>3</a:t>
            </a:r>
            <a:endParaRPr lang="en-US" sz="2558" dirty="0"/>
          </a:p>
        </p:txBody>
      </p:sp>
      <p:sp>
        <p:nvSpPr>
          <p:cNvPr id="17" name="Text 13"/>
          <p:cNvSpPr/>
          <p:nvPr/>
        </p:nvSpPr>
        <p:spPr>
          <a:xfrm>
            <a:off x="6875145" y="6049328"/>
            <a:ext cx="2707005" cy="338376"/>
          </a:xfrm>
          <a:prstGeom prst="rect">
            <a:avLst/>
          </a:prstGeom>
          <a:noFill/>
          <a:ln/>
        </p:spPr>
        <p:txBody>
          <a:bodyPr wrap="none" rtlCol="0" anchor="t"/>
          <a:lstStyle/>
          <a:p>
            <a:pPr marL="0" indent="0">
              <a:lnSpc>
                <a:spcPts val="2664"/>
              </a:lnSpc>
              <a:buNone/>
            </a:pPr>
            <a:r>
              <a:rPr lang="en-US" sz="2132" b="1" dirty="0">
                <a:solidFill>
                  <a:srgbClr val="60A9FF"/>
                </a:solidFill>
                <a:latin typeface="Barlow" pitchFamily="34" charset="0"/>
                <a:ea typeface="Barlow" pitchFamily="34" charset="-122"/>
                <a:cs typeface="Barlow" pitchFamily="34" charset="-120"/>
              </a:rPr>
              <a:t>Questions?</a:t>
            </a:r>
            <a:endParaRPr lang="en-US" sz="2132" dirty="0"/>
          </a:p>
        </p:txBody>
      </p:sp>
      <p:sp>
        <p:nvSpPr>
          <p:cNvPr id="18" name="Text 14"/>
          <p:cNvSpPr/>
          <p:nvPr/>
        </p:nvSpPr>
        <p:spPr>
          <a:xfrm>
            <a:off x="6875145" y="6511052"/>
            <a:ext cx="7035165" cy="987266"/>
          </a:xfrm>
          <a:prstGeom prst="rect">
            <a:avLst/>
          </a:prstGeom>
          <a:noFill/>
          <a:ln/>
        </p:spPr>
        <p:txBody>
          <a:bodyPr wrap="square" rtlCol="0" anchor="t"/>
          <a:lstStyle/>
          <a:p>
            <a:pPr marL="0" indent="0">
              <a:lnSpc>
                <a:spcPts val="2592"/>
              </a:lnSpc>
              <a:buNone/>
            </a:pPr>
            <a:r>
              <a:rPr lang="en-US" sz="1620" dirty="0">
                <a:solidFill>
                  <a:srgbClr val="EEEFF5"/>
                </a:solidFill>
                <a:latin typeface="Montserrat" pitchFamily="34" charset="0"/>
                <a:ea typeface="Montserrat" pitchFamily="34" charset="-122"/>
                <a:cs typeface="Montserrat" pitchFamily="34" charset="-120"/>
              </a:rPr>
              <a:t>We encourage you to ask any questions you may have about the Automated Attendance System. Your feedback is valuable and helps us improve our solutions.</a:t>
            </a:r>
            <a:endParaRPr lang="en-US" sz="162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6098" y="2286833"/>
            <a:ext cx="5054203" cy="3655933"/>
          </a:xfrm>
          <a:prstGeom prst="rect">
            <a:avLst/>
          </a:prstGeom>
        </p:spPr>
      </p:pic>
      <p:sp>
        <p:nvSpPr>
          <p:cNvPr id="6" name="Text 2"/>
          <p:cNvSpPr/>
          <p:nvPr/>
        </p:nvSpPr>
        <p:spPr>
          <a:xfrm>
            <a:off x="6091238" y="1032986"/>
            <a:ext cx="4547830" cy="568523"/>
          </a:xfrm>
          <a:prstGeom prst="rect">
            <a:avLst/>
          </a:prstGeom>
          <a:noFill/>
          <a:ln/>
        </p:spPr>
        <p:txBody>
          <a:bodyPr wrap="none" rtlCol="0" anchor="t"/>
          <a:lstStyle/>
          <a:p>
            <a:pPr marL="0" indent="0">
              <a:lnSpc>
                <a:spcPts val="4476"/>
              </a:lnSpc>
              <a:buNone/>
            </a:pPr>
            <a:r>
              <a:rPr lang="en-US" sz="3581" b="1" dirty="0">
                <a:solidFill>
                  <a:srgbClr val="60A9FF"/>
                </a:solidFill>
                <a:latin typeface="Barlow" pitchFamily="34" charset="0"/>
                <a:ea typeface="Barlow" pitchFamily="34" charset="-122"/>
                <a:cs typeface="Barlow" pitchFamily="34" charset="-120"/>
              </a:rPr>
              <a:t>Introduction</a:t>
            </a:r>
            <a:endParaRPr lang="en-US" sz="3581" dirty="0"/>
          </a:p>
        </p:txBody>
      </p:sp>
      <p:sp>
        <p:nvSpPr>
          <p:cNvPr id="7" name="Shape 3"/>
          <p:cNvSpPr/>
          <p:nvPr/>
        </p:nvSpPr>
        <p:spPr>
          <a:xfrm>
            <a:off x="6091238" y="2055019"/>
            <a:ext cx="388739" cy="388739"/>
          </a:xfrm>
          <a:prstGeom prst="roundRect">
            <a:avLst>
              <a:gd name="adj" fmla="val 26674"/>
            </a:avLst>
          </a:prstGeom>
          <a:solidFill>
            <a:srgbClr val="282C32"/>
          </a:solidFill>
          <a:ln/>
        </p:spPr>
        <p:txBody>
          <a:bodyPr/>
          <a:lstStyle/>
          <a:p>
            <a:endParaRPr lang="en-IN"/>
          </a:p>
        </p:txBody>
      </p:sp>
      <p:sp>
        <p:nvSpPr>
          <p:cNvPr id="8" name="Text 4"/>
          <p:cNvSpPr/>
          <p:nvPr/>
        </p:nvSpPr>
        <p:spPr>
          <a:xfrm>
            <a:off x="6237208" y="2112883"/>
            <a:ext cx="96679" cy="272891"/>
          </a:xfrm>
          <a:prstGeom prst="rect">
            <a:avLst/>
          </a:prstGeom>
          <a:noFill/>
          <a:ln/>
        </p:spPr>
        <p:txBody>
          <a:bodyPr wrap="none" rtlCol="0" anchor="t"/>
          <a:lstStyle/>
          <a:p>
            <a:pPr marL="0" indent="0" algn="ctr">
              <a:lnSpc>
                <a:spcPts val="2149"/>
              </a:lnSpc>
              <a:buNone/>
            </a:pPr>
            <a:r>
              <a:rPr lang="en-US" sz="2149" b="1" dirty="0">
                <a:solidFill>
                  <a:srgbClr val="60A9FF"/>
                </a:solidFill>
                <a:latin typeface="Barlow" pitchFamily="34" charset="0"/>
                <a:ea typeface="Barlow" pitchFamily="34" charset="-122"/>
                <a:cs typeface="Barlow" pitchFamily="34" charset="-120"/>
              </a:rPr>
              <a:t>1</a:t>
            </a:r>
            <a:endParaRPr lang="en-US" sz="2149" dirty="0"/>
          </a:p>
        </p:txBody>
      </p:sp>
      <p:sp>
        <p:nvSpPr>
          <p:cNvPr id="9" name="Text 5"/>
          <p:cNvSpPr/>
          <p:nvPr/>
        </p:nvSpPr>
        <p:spPr>
          <a:xfrm>
            <a:off x="6652736" y="2055019"/>
            <a:ext cx="2455664"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Streamlined Attendance</a:t>
            </a:r>
            <a:endParaRPr lang="en-US" sz="1791" dirty="0"/>
          </a:p>
        </p:txBody>
      </p:sp>
      <p:sp>
        <p:nvSpPr>
          <p:cNvPr id="10" name="Text 6"/>
          <p:cNvSpPr/>
          <p:nvPr/>
        </p:nvSpPr>
        <p:spPr>
          <a:xfrm>
            <a:off x="6652736" y="2442805"/>
            <a:ext cx="7372826" cy="829747"/>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Automated Attendance System simplifies the process of marking attendance, eliminating the need for manual roll calls and reducing the time spent on attendance management.</a:t>
            </a:r>
            <a:endParaRPr lang="en-US" sz="1361" dirty="0"/>
          </a:p>
        </p:txBody>
      </p:sp>
      <p:sp>
        <p:nvSpPr>
          <p:cNvPr id="11" name="Shape 7"/>
          <p:cNvSpPr/>
          <p:nvPr/>
        </p:nvSpPr>
        <p:spPr>
          <a:xfrm>
            <a:off x="6091238" y="3639622"/>
            <a:ext cx="388739" cy="388739"/>
          </a:xfrm>
          <a:prstGeom prst="roundRect">
            <a:avLst>
              <a:gd name="adj" fmla="val 26674"/>
            </a:avLst>
          </a:prstGeom>
          <a:solidFill>
            <a:srgbClr val="282C32"/>
          </a:solidFill>
          <a:ln/>
        </p:spPr>
        <p:txBody>
          <a:bodyPr/>
          <a:lstStyle/>
          <a:p>
            <a:endParaRPr lang="en-IN"/>
          </a:p>
        </p:txBody>
      </p:sp>
      <p:sp>
        <p:nvSpPr>
          <p:cNvPr id="12" name="Text 8"/>
          <p:cNvSpPr/>
          <p:nvPr/>
        </p:nvSpPr>
        <p:spPr>
          <a:xfrm>
            <a:off x="6209228" y="3697486"/>
            <a:ext cx="152757" cy="272891"/>
          </a:xfrm>
          <a:prstGeom prst="rect">
            <a:avLst/>
          </a:prstGeom>
          <a:noFill/>
          <a:ln/>
        </p:spPr>
        <p:txBody>
          <a:bodyPr wrap="none" rtlCol="0" anchor="t"/>
          <a:lstStyle/>
          <a:p>
            <a:pPr marL="0" indent="0" algn="ctr">
              <a:lnSpc>
                <a:spcPts val="2149"/>
              </a:lnSpc>
              <a:buNone/>
            </a:pPr>
            <a:r>
              <a:rPr lang="en-US" sz="2149" b="1" dirty="0">
                <a:solidFill>
                  <a:srgbClr val="60A9FF"/>
                </a:solidFill>
                <a:latin typeface="Barlow" pitchFamily="34" charset="0"/>
                <a:ea typeface="Barlow" pitchFamily="34" charset="-122"/>
                <a:cs typeface="Barlow" pitchFamily="34" charset="-120"/>
              </a:rPr>
              <a:t>2</a:t>
            </a:r>
            <a:endParaRPr lang="en-US" sz="2149" dirty="0"/>
          </a:p>
        </p:txBody>
      </p:sp>
      <p:sp>
        <p:nvSpPr>
          <p:cNvPr id="13" name="Text 9"/>
          <p:cNvSpPr/>
          <p:nvPr/>
        </p:nvSpPr>
        <p:spPr>
          <a:xfrm>
            <a:off x="6652736" y="3639622"/>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Enhanced Accuracy</a:t>
            </a:r>
            <a:endParaRPr lang="en-US" sz="1791" dirty="0"/>
          </a:p>
        </p:txBody>
      </p:sp>
      <p:sp>
        <p:nvSpPr>
          <p:cNvPr id="14" name="Text 10"/>
          <p:cNvSpPr/>
          <p:nvPr/>
        </p:nvSpPr>
        <p:spPr>
          <a:xfrm>
            <a:off x="6652736" y="4027408"/>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Facial recognition technology ensures high accuracy in identifying students, minimizing errors and improving the reliability of attendance data.</a:t>
            </a:r>
            <a:endParaRPr lang="en-US" sz="1361" dirty="0"/>
          </a:p>
        </p:txBody>
      </p:sp>
      <p:sp>
        <p:nvSpPr>
          <p:cNvPr id="15" name="Shape 11"/>
          <p:cNvSpPr/>
          <p:nvPr/>
        </p:nvSpPr>
        <p:spPr>
          <a:xfrm>
            <a:off x="6091238" y="4947642"/>
            <a:ext cx="388739" cy="388739"/>
          </a:xfrm>
          <a:prstGeom prst="roundRect">
            <a:avLst>
              <a:gd name="adj" fmla="val 26674"/>
            </a:avLst>
          </a:prstGeom>
          <a:solidFill>
            <a:srgbClr val="282C32"/>
          </a:solidFill>
          <a:ln/>
        </p:spPr>
        <p:txBody>
          <a:bodyPr/>
          <a:lstStyle/>
          <a:p>
            <a:endParaRPr lang="en-IN"/>
          </a:p>
        </p:txBody>
      </p:sp>
      <p:sp>
        <p:nvSpPr>
          <p:cNvPr id="16" name="Text 12"/>
          <p:cNvSpPr/>
          <p:nvPr/>
        </p:nvSpPr>
        <p:spPr>
          <a:xfrm>
            <a:off x="6211848" y="5005507"/>
            <a:ext cx="147399" cy="272891"/>
          </a:xfrm>
          <a:prstGeom prst="rect">
            <a:avLst/>
          </a:prstGeom>
          <a:noFill/>
          <a:ln/>
        </p:spPr>
        <p:txBody>
          <a:bodyPr wrap="none" rtlCol="0" anchor="t"/>
          <a:lstStyle/>
          <a:p>
            <a:pPr marL="0" indent="0" algn="ctr">
              <a:lnSpc>
                <a:spcPts val="2149"/>
              </a:lnSpc>
              <a:buNone/>
            </a:pPr>
            <a:r>
              <a:rPr lang="en-US" sz="2149" b="1" dirty="0">
                <a:solidFill>
                  <a:srgbClr val="60A9FF"/>
                </a:solidFill>
                <a:latin typeface="Barlow" pitchFamily="34" charset="0"/>
                <a:ea typeface="Barlow" pitchFamily="34" charset="-122"/>
                <a:cs typeface="Barlow" pitchFamily="34" charset="-120"/>
              </a:rPr>
              <a:t>3</a:t>
            </a:r>
            <a:endParaRPr lang="en-US" sz="2149" dirty="0"/>
          </a:p>
        </p:txBody>
      </p:sp>
      <p:sp>
        <p:nvSpPr>
          <p:cNvPr id="17" name="Text 13"/>
          <p:cNvSpPr/>
          <p:nvPr/>
        </p:nvSpPr>
        <p:spPr>
          <a:xfrm>
            <a:off x="6652736" y="4947642"/>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Real-time Tracking</a:t>
            </a:r>
            <a:endParaRPr lang="en-US" sz="1791" dirty="0"/>
          </a:p>
        </p:txBody>
      </p:sp>
      <p:sp>
        <p:nvSpPr>
          <p:cNvPr id="18" name="Text 14"/>
          <p:cNvSpPr/>
          <p:nvPr/>
        </p:nvSpPr>
        <p:spPr>
          <a:xfrm>
            <a:off x="6652736" y="5335429"/>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system captures attendance data in real-time, providing educators and administrators with up-to-the-minute insights into student presence.</a:t>
            </a:r>
            <a:endParaRPr lang="en-US" sz="1361" dirty="0"/>
          </a:p>
        </p:txBody>
      </p:sp>
      <p:sp>
        <p:nvSpPr>
          <p:cNvPr id="19" name="Shape 15"/>
          <p:cNvSpPr/>
          <p:nvPr/>
        </p:nvSpPr>
        <p:spPr>
          <a:xfrm>
            <a:off x="6091238" y="6255663"/>
            <a:ext cx="388739" cy="388739"/>
          </a:xfrm>
          <a:prstGeom prst="roundRect">
            <a:avLst>
              <a:gd name="adj" fmla="val 26674"/>
            </a:avLst>
          </a:prstGeom>
          <a:solidFill>
            <a:srgbClr val="282C32"/>
          </a:solidFill>
          <a:ln/>
        </p:spPr>
        <p:txBody>
          <a:bodyPr/>
          <a:lstStyle/>
          <a:p>
            <a:endParaRPr lang="en-IN"/>
          </a:p>
        </p:txBody>
      </p:sp>
      <p:sp>
        <p:nvSpPr>
          <p:cNvPr id="20" name="Text 16"/>
          <p:cNvSpPr/>
          <p:nvPr/>
        </p:nvSpPr>
        <p:spPr>
          <a:xfrm>
            <a:off x="6203037" y="6313527"/>
            <a:ext cx="165140" cy="272891"/>
          </a:xfrm>
          <a:prstGeom prst="rect">
            <a:avLst/>
          </a:prstGeom>
          <a:noFill/>
          <a:ln/>
        </p:spPr>
        <p:txBody>
          <a:bodyPr wrap="none" rtlCol="0" anchor="t"/>
          <a:lstStyle/>
          <a:p>
            <a:pPr marL="0" indent="0" algn="ctr">
              <a:lnSpc>
                <a:spcPts val="2149"/>
              </a:lnSpc>
              <a:buNone/>
            </a:pPr>
            <a:r>
              <a:rPr lang="en-US" sz="2149" b="1" dirty="0">
                <a:solidFill>
                  <a:srgbClr val="60A9FF"/>
                </a:solidFill>
                <a:latin typeface="Barlow" pitchFamily="34" charset="0"/>
                <a:ea typeface="Barlow" pitchFamily="34" charset="-122"/>
                <a:cs typeface="Barlow" pitchFamily="34" charset="-120"/>
              </a:rPr>
              <a:t>4</a:t>
            </a:r>
            <a:endParaRPr lang="en-US" sz="2149" dirty="0"/>
          </a:p>
        </p:txBody>
      </p:sp>
      <p:sp>
        <p:nvSpPr>
          <p:cNvPr id="21" name="Text 17"/>
          <p:cNvSpPr/>
          <p:nvPr/>
        </p:nvSpPr>
        <p:spPr>
          <a:xfrm>
            <a:off x="6652736" y="6255663"/>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Security and Privacy</a:t>
            </a:r>
            <a:endParaRPr lang="en-US" sz="1791" dirty="0"/>
          </a:p>
        </p:txBody>
      </p:sp>
      <p:sp>
        <p:nvSpPr>
          <p:cNvPr id="22" name="Text 18"/>
          <p:cNvSpPr/>
          <p:nvPr/>
        </p:nvSpPr>
        <p:spPr>
          <a:xfrm>
            <a:off x="6652736" y="6643449"/>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Data security is paramount. The system employs robust security measures to protect sensitive student information, ensuring compliance with privacy regulations.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64037" y="1975009"/>
            <a:ext cx="6497003" cy="812125"/>
          </a:xfrm>
          <a:prstGeom prst="rect">
            <a:avLst/>
          </a:prstGeom>
          <a:noFill/>
          <a:ln/>
        </p:spPr>
        <p:txBody>
          <a:bodyPr wrap="none" rtlCol="0" anchor="t"/>
          <a:lstStyle/>
          <a:p>
            <a:pPr marL="0" indent="0">
              <a:lnSpc>
                <a:spcPts val="6395"/>
              </a:lnSpc>
              <a:buNone/>
            </a:pPr>
            <a:r>
              <a:rPr lang="en-US" sz="5116" b="1" dirty="0">
                <a:solidFill>
                  <a:srgbClr val="60A9FF"/>
                </a:solidFill>
                <a:latin typeface="Barlow" pitchFamily="34" charset="0"/>
                <a:ea typeface="Barlow" pitchFamily="34" charset="-122"/>
                <a:cs typeface="Barlow" pitchFamily="34" charset="-120"/>
              </a:rPr>
              <a:t>Objectives</a:t>
            </a:r>
            <a:endParaRPr lang="en-US" sz="5116" dirty="0"/>
          </a:p>
        </p:txBody>
      </p:sp>
      <p:sp>
        <p:nvSpPr>
          <p:cNvPr id="5" name="Text 3"/>
          <p:cNvSpPr/>
          <p:nvPr/>
        </p:nvSpPr>
        <p:spPr>
          <a:xfrm>
            <a:off x="864037" y="3404235"/>
            <a:ext cx="3248501" cy="406003"/>
          </a:xfrm>
          <a:prstGeom prst="rect">
            <a:avLst/>
          </a:prstGeom>
          <a:noFill/>
          <a:ln/>
        </p:spPr>
        <p:txBody>
          <a:bodyPr wrap="none" rtlCol="0" anchor="t"/>
          <a:lstStyle/>
          <a:p>
            <a:pPr marL="0" indent="0">
              <a:lnSpc>
                <a:spcPts val="3197"/>
              </a:lnSpc>
              <a:buNone/>
            </a:pPr>
            <a:r>
              <a:rPr lang="en-US" sz="2558" b="1" dirty="0">
                <a:solidFill>
                  <a:srgbClr val="60A9FF"/>
                </a:solidFill>
                <a:latin typeface="Barlow" pitchFamily="34" charset="0"/>
                <a:ea typeface="Barlow" pitchFamily="34" charset="-122"/>
                <a:cs typeface="Barlow" pitchFamily="34" charset="-120"/>
              </a:rPr>
              <a:t>Automation</a:t>
            </a:r>
            <a:endParaRPr lang="en-US" sz="2558" dirty="0"/>
          </a:p>
        </p:txBody>
      </p:sp>
      <p:sp>
        <p:nvSpPr>
          <p:cNvPr id="6" name="Text 4"/>
          <p:cNvSpPr/>
          <p:nvPr/>
        </p:nvSpPr>
        <p:spPr>
          <a:xfrm>
            <a:off x="864037" y="4057055"/>
            <a:ext cx="3898821" cy="1975247"/>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To automate the process of marking attendance, freeing up educators and administrators from tedious manual tasks.</a:t>
            </a:r>
            <a:endParaRPr lang="en-US" sz="1944" dirty="0"/>
          </a:p>
        </p:txBody>
      </p:sp>
      <p:sp>
        <p:nvSpPr>
          <p:cNvPr id="7" name="Text 5"/>
          <p:cNvSpPr/>
          <p:nvPr/>
        </p:nvSpPr>
        <p:spPr>
          <a:xfrm>
            <a:off x="5372695" y="3404235"/>
            <a:ext cx="3495199" cy="406003"/>
          </a:xfrm>
          <a:prstGeom prst="rect">
            <a:avLst/>
          </a:prstGeom>
          <a:noFill/>
          <a:ln/>
        </p:spPr>
        <p:txBody>
          <a:bodyPr wrap="none" rtlCol="0" anchor="t"/>
          <a:lstStyle/>
          <a:p>
            <a:pPr marL="0" indent="0">
              <a:lnSpc>
                <a:spcPts val="3197"/>
              </a:lnSpc>
              <a:buNone/>
            </a:pPr>
            <a:r>
              <a:rPr lang="en-US" sz="2558" b="1" dirty="0">
                <a:solidFill>
                  <a:srgbClr val="60A9FF"/>
                </a:solidFill>
                <a:latin typeface="Barlow" pitchFamily="34" charset="0"/>
                <a:ea typeface="Barlow" pitchFamily="34" charset="-122"/>
                <a:cs typeface="Barlow" pitchFamily="34" charset="-120"/>
              </a:rPr>
              <a:t>Accuracy and Efficiency</a:t>
            </a:r>
            <a:endParaRPr lang="en-US" sz="2558" dirty="0"/>
          </a:p>
        </p:txBody>
      </p:sp>
      <p:sp>
        <p:nvSpPr>
          <p:cNvPr id="8" name="Text 6"/>
          <p:cNvSpPr/>
          <p:nvPr/>
        </p:nvSpPr>
        <p:spPr>
          <a:xfrm>
            <a:off x="5372695" y="4057055"/>
            <a:ext cx="3898821" cy="158019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To enhance the accuracy and efficiency of attendance tracking, minimizing errors and providing reliable data.</a:t>
            </a:r>
            <a:endParaRPr lang="en-US" sz="1944" dirty="0"/>
          </a:p>
        </p:txBody>
      </p:sp>
      <p:sp>
        <p:nvSpPr>
          <p:cNvPr id="9" name="Text 7"/>
          <p:cNvSpPr/>
          <p:nvPr/>
        </p:nvSpPr>
        <p:spPr>
          <a:xfrm>
            <a:off x="9881354" y="3404235"/>
            <a:ext cx="3248501" cy="406003"/>
          </a:xfrm>
          <a:prstGeom prst="rect">
            <a:avLst/>
          </a:prstGeom>
          <a:noFill/>
          <a:ln/>
        </p:spPr>
        <p:txBody>
          <a:bodyPr wrap="none" rtlCol="0" anchor="t"/>
          <a:lstStyle/>
          <a:p>
            <a:pPr marL="0" indent="0">
              <a:lnSpc>
                <a:spcPts val="3197"/>
              </a:lnSpc>
              <a:buNone/>
            </a:pPr>
            <a:r>
              <a:rPr lang="en-US" sz="2558" b="1" dirty="0">
                <a:solidFill>
                  <a:srgbClr val="60A9FF"/>
                </a:solidFill>
                <a:latin typeface="Barlow" pitchFamily="34" charset="0"/>
                <a:ea typeface="Barlow" pitchFamily="34" charset="-122"/>
                <a:cs typeface="Barlow" pitchFamily="34" charset="-120"/>
              </a:rPr>
              <a:t>Data Management</a:t>
            </a:r>
            <a:endParaRPr lang="en-US" sz="2558" dirty="0"/>
          </a:p>
        </p:txBody>
      </p:sp>
      <p:sp>
        <p:nvSpPr>
          <p:cNvPr id="10" name="Text 8"/>
          <p:cNvSpPr/>
          <p:nvPr/>
        </p:nvSpPr>
        <p:spPr>
          <a:xfrm>
            <a:off x="9881354" y="4057055"/>
            <a:ext cx="3898821" cy="158019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To securely store and manage attendance data in a centralized database, enabling easy access and analysis.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928098" y="740212"/>
            <a:ext cx="4930973" cy="616387"/>
          </a:xfrm>
          <a:prstGeom prst="rect">
            <a:avLst/>
          </a:prstGeom>
          <a:noFill/>
          <a:ln/>
        </p:spPr>
        <p:txBody>
          <a:bodyPr wrap="none" rtlCol="0" anchor="t"/>
          <a:lstStyle/>
          <a:p>
            <a:pPr marL="0" indent="0">
              <a:lnSpc>
                <a:spcPts val="4853"/>
              </a:lnSpc>
              <a:buNone/>
            </a:pPr>
            <a:r>
              <a:rPr lang="en-US" sz="3883" b="1" dirty="0">
                <a:solidFill>
                  <a:srgbClr val="60A9FF"/>
                </a:solidFill>
                <a:latin typeface="Barlow" pitchFamily="34" charset="0"/>
                <a:ea typeface="Barlow" pitchFamily="34" charset="-122"/>
                <a:cs typeface="Barlow" pitchFamily="34" charset="-120"/>
              </a:rPr>
              <a:t>System Architecture</a:t>
            </a:r>
            <a:endParaRPr lang="en-US" sz="3883" dirty="0"/>
          </a:p>
        </p:txBody>
      </p:sp>
      <p:sp>
        <p:nvSpPr>
          <p:cNvPr id="5" name="Shape 3"/>
          <p:cNvSpPr/>
          <p:nvPr/>
        </p:nvSpPr>
        <p:spPr>
          <a:xfrm>
            <a:off x="7273052" y="1731288"/>
            <a:ext cx="84296" cy="5757982"/>
          </a:xfrm>
          <a:prstGeom prst="roundRect">
            <a:avLst>
              <a:gd name="adj" fmla="val 133372"/>
            </a:avLst>
          </a:prstGeom>
          <a:solidFill>
            <a:srgbClr val="282C32"/>
          </a:solidFill>
          <a:ln/>
        </p:spPr>
        <p:txBody>
          <a:bodyPr/>
          <a:lstStyle/>
          <a:p>
            <a:endParaRPr lang="en-IN"/>
          </a:p>
        </p:txBody>
      </p:sp>
      <p:sp>
        <p:nvSpPr>
          <p:cNvPr id="6" name="Shape 4"/>
          <p:cNvSpPr/>
          <p:nvPr/>
        </p:nvSpPr>
        <p:spPr>
          <a:xfrm>
            <a:off x="6448604" y="2110621"/>
            <a:ext cx="655796" cy="84296"/>
          </a:xfrm>
          <a:prstGeom prst="roundRect">
            <a:avLst>
              <a:gd name="adj" fmla="val 133372"/>
            </a:avLst>
          </a:prstGeom>
          <a:solidFill>
            <a:srgbClr val="282C32"/>
          </a:solidFill>
          <a:ln/>
        </p:spPr>
        <p:txBody>
          <a:bodyPr/>
          <a:lstStyle/>
          <a:p>
            <a:endParaRPr lang="en-IN"/>
          </a:p>
        </p:txBody>
      </p:sp>
      <p:sp>
        <p:nvSpPr>
          <p:cNvPr id="7" name="Shape 5"/>
          <p:cNvSpPr/>
          <p:nvPr/>
        </p:nvSpPr>
        <p:spPr>
          <a:xfrm>
            <a:off x="7104400" y="1942028"/>
            <a:ext cx="421600" cy="421600"/>
          </a:xfrm>
          <a:prstGeom prst="roundRect">
            <a:avLst>
              <a:gd name="adj" fmla="val 26667"/>
            </a:avLst>
          </a:prstGeom>
          <a:solidFill>
            <a:srgbClr val="282C32"/>
          </a:solidFill>
          <a:ln/>
        </p:spPr>
        <p:txBody>
          <a:bodyPr/>
          <a:lstStyle/>
          <a:p>
            <a:endParaRPr lang="en-IN"/>
          </a:p>
        </p:txBody>
      </p:sp>
      <p:sp>
        <p:nvSpPr>
          <p:cNvPr id="8" name="Text 6"/>
          <p:cNvSpPr/>
          <p:nvPr/>
        </p:nvSpPr>
        <p:spPr>
          <a:xfrm>
            <a:off x="7262753" y="2004893"/>
            <a:ext cx="104775" cy="295870"/>
          </a:xfrm>
          <a:prstGeom prst="rect">
            <a:avLst/>
          </a:prstGeom>
          <a:noFill/>
          <a:ln/>
        </p:spPr>
        <p:txBody>
          <a:bodyPr wrap="none" rtlCol="0" anchor="t"/>
          <a:lstStyle/>
          <a:p>
            <a:pPr marL="0" indent="0" algn="ctr">
              <a:lnSpc>
                <a:spcPts val="2330"/>
              </a:lnSpc>
              <a:buNone/>
            </a:pPr>
            <a:r>
              <a:rPr lang="en-US" sz="2330" b="1" dirty="0">
                <a:solidFill>
                  <a:srgbClr val="60A9FF"/>
                </a:solidFill>
                <a:latin typeface="Barlow" pitchFamily="34" charset="0"/>
                <a:ea typeface="Barlow" pitchFamily="34" charset="-122"/>
                <a:cs typeface="Barlow" pitchFamily="34" charset="-120"/>
              </a:rPr>
              <a:t>1</a:t>
            </a:r>
            <a:endParaRPr lang="en-US" sz="2330" dirty="0"/>
          </a:p>
        </p:txBody>
      </p:sp>
      <p:sp>
        <p:nvSpPr>
          <p:cNvPr id="9" name="Text 7"/>
          <p:cNvSpPr/>
          <p:nvPr/>
        </p:nvSpPr>
        <p:spPr>
          <a:xfrm>
            <a:off x="3819287" y="1918573"/>
            <a:ext cx="2465427" cy="308134"/>
          </a:xfrm>
          <a:prstGeom prst="rect">
            <a:avLst/>
          </a:prstGeom>
          <a:noFill/>
          <a:ln/>
        </p:spPr>
        <p:txBody>
          <a:bodyPr wrap="none" rtlCol="0" anchor="t"/>
          <a:lstStyle/>
          <a:p>
            <a:pPr marL="0" indent="0" algn="r">
              <a:lnSpc>
                <a:spcPts val="2427"/>
              </a:lnSpc>
              <a:buNone/>
            </a:pPr>
            <a:r>
              <a:rPr lang="en-US" sz="1941" b="1" dirty="0">
                <a:solidFill>
                  <a:srgbClr val="60A9FF"/>
                </a:solidFill>
                <a:latin typeface="Barlow" pitchFamily="34" charset="0"/>
                <a:ea typeface="Barlow" pitchFamily="34" charset="-122"/>
                <a:cs typeface="Barlow" pitchFamily="34" charset="-120"/>
              </a:rPr>
              <a:t>Image Capture</a:t>
            </a:r>
            <a:endParaRPr lang="en-US" sz="1941" dirty="0"/>
          </a:p>
        </p:txBody>
      </p:sp>
      <p:sp>
        <p:nvSpPr>
          <p:cNvPr id="10" name="Text 8"/>
          <p:cNvSpPr/>
          <p:nvPr/>
        </p:nvSpPr>
        <p:spPr>
          <a:xfrm>
            <a:off x="1928098" y="2339102"/>
            <a:ext cx="4356616" cy="899398"/>
          </a:xfrm>
          <a:prstGeom prst="rect">
            <a:avLst/>
          </a:prstGeom>
          <a:noFill/>
          <a:ln/>
        </p:spPr>
        <p:txBody>
          <a:bodyPr wrap="square" rtlCol="0" anchor="t"/>
          <a:lstStyle/>
          <a:p>
            <a:pPr marL="0" indent="0" algn="r">
              <a:lnSpc>
                <a:spcPts val="2361"/>
              </a:lnSpc>
              <a:buNone/>
            </a:pPr>
            <a:r>
              <a:rPr lang="en-US" sz="1475" dirty="0">
                <a:solidFill>
                  <a:srgbClr val="EEEFF5"/>
                </a:solidFill>
                <a:latin typeface="Montserrat" pitchFamily="34" charset="0"/>
                <a:ea typeface="Montserrat" pitchFamily="34" charset="-122"/>
                <a:cs typeface="Montserrat" pitchFamily="34" charset="-120"/>
              </a:rPr>
              <a:t>The system uses web cameras or other image capture devices to capture images of students entering the classroom.</a:t>
            </a:r>
            <a:endParaRPr lang="en-US" sz="1475" dirty="0"/>
          </a:p>
        </p:txBody>
      </p:sp>
      <p:sp>
        <p:nvSpPr>
          <p:cNvPr id="11" name="Shape 9"/>
          <p:cNvSpPr/>
          <p:nvPr/>
        </p:nvSpPr>
        <p:spPr>
          <a:xfrm>
            <a:off x="7526000" y="3047405"/>
            <a:ext cx="655796" cy="84296"/>
          </a:xfrm>
          <a:prstGeom prst="roundRect">
            <a:avLst>
              <a:gd name="adj" fmla="val 133372"/>
            </a:avLst>
          </a:prstGeom>
          <a:solidFill>
            <a:srgbClr val="282C32"/>
          </a:solidFill>
          <a:ln/>
        </p:spPr>
        <p:txBody>
          <a:bodyPr/>
          <a:lstStyle/>
          <a:p>
            <a:endParaRPr lang="en-IN"/>
          </a:p>
        </p:txBody>
      </p:sp>
      <p:sp>
        <p:nvSpPr>
          <p:cNvPr id="12" name="Shape 10"/>
          <p:cNvSpPr/>
          <p:nvPr/>
        </p:nvSpPr>
        <p:spPr>
          <a:xfrm>
            <a:off x="7104400" y="2878812"/>
            <a:ext cx="421600" cy="421600"/>
          </a:xfrm>
          <a:prstGeom prst="roundRect">
            <a:avLst>
              <a:gd name="adj" fmla="val 26667"/>
            </a:avLst>
          </a:prstGeom>
          <a:solidFill>
            <a:srgbClr val="282C32"/>
          </a:solidFill>
          <a:ln/>
        </p:spPr>
        <p:txBody>
          <a:bodyPr/>
          <a:lstStyle/>
          <a:p>
            <a:endParaRPr lang="en-IN"/>
          </a:p>
        </p:txBody>
      </p:sp>
      <p:sp>
        <p:nvSpPr>
          <p:cNvPr id="13" name="Text 11"/>
          <p:cNvSpPr/>
          <p:nvPr/>
        </p:nvSpPr>
        <p:spPr>
          <a:xfrm>
            <a:off x="7232273" y="2941677"/>
            <a:ext cx="165735" cy="295870"/>
          </a:xfrm>
          <a:prstGeom prst="rect">
            <a:avLst/>
          </a:prstGeom>
          <a:noFill/>
          <a:ln/>
        </p:spPr>
        <p:txBody>
          <a:bodyPr wrap="none" rtlCol="0" anchor="t"/>
          <a:lstStyle/>
          <a:p>
            <a:pPr marL="0" indent="0" algn="ctr">
              <a:lnSpc>
                <a:spcPts val="2330"/>
              </a:lnSpc>
              <a:buNone/>
            </a:pPr>
            <a:r>
              <a:rPr lang="en-US" sz="2330" b="1" dirty="0">
                <a:solidFill>
                  <a:srgbClr val="60A9FF"/>
                </a:solidFill>
                <a:latin typeface="Barlow" pitchFamily="34" charset="0"/>
                <a:ea typeface="Barlow" pitchFamily="34" charset="-122"/>
                <a:cs typeface="Barlow" pitchFamily="34" charset="-120"/>
              </a:rPr>
              <a:t>2</a:t>
            </a:r>
            <a:endParaRPr lang="en-US" sz="2330" dirty="0"/>
          </a:p>
        </p:txBody>
      </p:sp>
      <p:sp>
        <p:nvSpPr>
          <p:cNvPr id="14" name="Text 12"/>
          <p:cNvSpPr/>
          <p:nvPr/>
        </p:nvSpPr>
        <p:spPr>
          <a:xfrm>
            <a:off x="8345686" y="2855357"/>
            <a:ext cx="2465427" cy="308134"/>
          </a:xfrm>
          <a:prstGeom prst="rect">
            <a:avLst/>
          </a:prstGeom>
          <a:noFill/>
          <a:ln/>
        </p:spPr>
        <p:txBody>
          <a:bodyPr wrap="none" rtlCol="0" anchor="t"/>
          <a:lstStyle/>
          <a:p>
            <a:pPr marL="0" indent="0" algn="l">
              <a:lnSpc>
                <a:spcPts val="2427"/>
              </a:lnSpc>
              <a:buNone/>
            </a:pPr>
            <a:r>
              <a:rPr lang="en-US" sz="1941" b="1" dirty="0">
                <a:solidFill>
                  <a:srgbClr val="60A9FF"/>
                </a:solidFill>
                <a:latin typeface="Barlow" pitchFamily="34" charset="0"/>
                <a:ea typeface="Barlow" pitchFamily="34" charset="-122"/>
                <a:cs typeface="Barlow" pitchFamily="34" charset="-120"/>
              </a:rPr>
              <a:t>Facial Recognition</a:t>
            </a:r>
            <a:endParaRPr lang="en-US" sz="1941" dirty="0"/>
          </a:p>
        </p:txBody>
      </p:sp>
      <p:sp>
        <p:nvSpPr>
          <p:cNvPr id="15" name="Text 13"/>
          <p:cNvSpPr/>
          <p:nvPr/>
        </p:nvSpPr>
        <p:spPr>
          <a:xfrm>
            <a:off x="8345686" y="3275886"/>
            <a:ext cx="4356616" cy="899398"/>
          </a:xfrm>
          <a:prstGeom prst="rect">
            <a:avLst/>
          </a:prstGeom>
          <a:noFill/>
          <a:ln/>
        </p:spPr>
        <p:txBody>
          <a:bodyPr wrap="square" rtlCol="0" anchor="t"/>
          <a:lstStyle/>
          <a:p>
            <a:pPr marL="0" indent="0" algn="l">
              <a:lnSpc>
                <a:spcPts val="2361"/>
              </a:lnSpc>
              <a:buNone/>
            </a:pPr>
            <a:r>
              <a:rPr lang="en-US" sz="1475" dirty="0">
                <a:solidFill>
                  <a:srgbClr val="EEEFF5"/>
                </a:solidFill>
                <a:latin typeface="Montserrat" pitchFamily="34" charset="0"/>
                <a:ea typeface="Montserrat" pitchFamily="34" charset="-122"/>
                <a:cs typeface="Montserrat" pitchFamily="34" charset="-120"/>
              </a:rPr>
              <a:t>Captured images are processed using OpenCV and DeepFace libraries to identify students based on their facial features.</a:t>
            </a:r>
            <a:endParaRPr lang="en-US" sz="1475" dirty="0"/>
          </a:p>
        </p:txBody>
      </p:sp>
      <p:sp>
        <p:nvSpPr>
          <p:cNvPr id="16" name="Shape 14"/>
          <p:cNvSpPr/>
          <p:nvPr/>
        </p:nvSpPr>
        <p:spPr>
          <a:xfrm>
            <a:off x="6448604" y="3992404"/>
            <a:ext cx="655796" cy="84296"/>
          </a:xfrm>
          <a:prstGeom prst="roundRect">
            <a:avLst>
              <a:gd name="adj" fmla="val 133372"/>
            </a:avLst>
          </a:prstGeom>
          <a:solidFill>
            <a:srgbClr val="282C32"/>
          </a:solidFill>
          <a:ln/>
        </p:spPr>
        <p:txBody>
          <a:bodyPr/>
          <a:lstStyle/>
          <a:p>
            <a:endParaRPr lang="en-IN"/>
          </a:p>
        </p:txBody>
      </p:sp>
      <p:sp>
        <p:nvSpPr>
          <p:cNvPr id="17" name="Shape 15"/>
          <p:cNvSpPr/>
          <p:nvPr/>
        </p:nvSpPr>
        <p:spPr>
          <a:xfrm>
            <a:off x="7104400" y="3823811"/>
            <a:ext cx="421600" cy="421600"/>
          </a:xfrm>
          <a:prstGeom prst="roundRect">
            <a:avLst>
              <a:gd name="adj" fmla="val 26667"/>
            </a:avLst>
          </a:prstGeom>
          <a:solidFill>
            <a:srgbClr val="282C32"/>
          </a:solidFill>
          <a:ln/>
        </p:spPr>
        <p:txBody>
          <a:bodyPr/>
          <a:lstStyle/>
          <a:p>
            <a:endParaRPr lang="en-IN"/>
          </a:p>
        </p:txBody>
      </p:sp>
      <p:sp>
        <p:nvSpPr>
          <p:cNvPr id="18" name="Text 16"/>
          <p:cNvSpPr/>
          <p:nvPr/>
        </p:nvSpPr>
        <p:spPr>
          <a:xfrm>
            <a:off x="7235250" y="3886676"/>
            <a:ext cx="159782" cy="295870"/>
          </a:xfrm>
          <a:prstGeom prst="rect">
            <a:avLst/>
          </a:prstGeom>
          <a:noFill/>
          <a:ln/>
        </p:spPr>
        <p:txBody>
          <a:bodyPr wrap="none" rtlCol="0" anchor="t"/>
          <a:lstStyle/>
          <a:p>
            <a:pPr marL="0" indent="0" algn="ctr">
              <a:lnSpc>
                <a:spcPts val="2330"/>
              </a:lnSpc>
              <a:buNone/>
            </a:pPr>
            <a:r>
              <a:rPr lang="en-US" sz="2330" b="1" dirty="0">
                <a:solidFill>
                  <a:srgbClr val="60A9FF"/>
                </a:solidFill>
                <a:latin typeface="Barlow" pitchFamily="34" charset="0"/>
                <a:ea typeface="Barlow" pitchFamily="34" charset="-122"/>
                <a:cs typeface="Barlow" pitchFamily="34" charset="-120"/>
              </a:rPr>
              <a:t>3</a:t>
            </a:r>
            <a:endParaRPr lang="en-US" sz="2330" dirty="0"/>
          </a:p>
        </p:txBody>
      </p:sp>
      <p:sp>
        <p:nvSpPr>
          <p:cNvPr id="19" name="Text 17"/>
          <p:cNvSpPr/>
          <p:nvPr/>
        </p:nvSpPr>
        <p:spPr>
          <a:xfrm>
            <a:off x="3819287" y="3800356"/>
            <a:ext cx="2465427" cy="308134"/>
          </a:xfrm>
          <a:prstGeom prst="rect">
            <a:avLst/>
          </a:prstGeom>
          <a:noFill/>
          <a:ln/>
        </p:spPr>
        <p:txBody>
          <a:bodyPr wrap="none" rtlCol="0" anchor="t"/>
          <a:lstStyle/>
          <a:p>
            <a:pPr marL="0" indent="0" algn="r">
              <a:lnSpc>
                <a:spcPts val="2427"/>
              </a:lnSpc>
              <a:buNone/>
            </a:pPr>
            <a:r>
              <a:rPr lang="en-US" sz="1941" b="1" dirty="0">
                <a:solidFill>
                  <a:srgbClr val="60A9FF"/>
                </a:solidFill>
                <a:latin typeface="Barlow" pitchFamily="34" charset="0"/>
                <a:ea typeface="Barlow" pitchFamily="34" charset="-122"/>
                <a:cs typeface="Barlow" pitchFamily="34" charset="-120"/>
              </a:rPr>
              <a:t>Attendance Marking</a:t>
            </a:r>
            <a:endParaRPr lang="en-US" sz="1941" dirty="0"/>
          </a:p>
        </p:txBody>
      </p:sp>
      <p:sp>
        <p:nvSpPr>
          <p:cNvPr id="20" name="Text 18"/>
          <p:cNvSpPr/>
          <p:nvPr/>
        </p:nvSpPr>
        <p:spPr>
          <a:xfrm>
            <a:off x="1928098" y="4220885"/>
            <a:ext cx="4356616" cy="899398"/>
          </a:xfrm>
          <a:prstGeom prst="rect">
            <a:avLst/>
          </a:prstGeom>
          <a:noFill/>
          <a:ln/>
        </p:spPr>
        <p:txBody>
          <a:bodyPr wrap="square" rtlCol="0" anchor="t"/>
          <a:lstStyle/>
          <a:p>
            <a:pPr marL="0" indent="0" algn="r">
              <a:lnSpc>
                <a:spcPts val="2361"/>
              </a:lnSpc>
              <a:buNone/>
            </a:pPr>
            <a:r>
              <a:rPr lang="en-US" sz="1475" dirty="0">
                <a:solidFill>
                  <a:srgbClr val="EEEFF5"/>
                </a:solidFill>
                <a:latin typeface="Montserrat" pitchFamily="34" charset="0"/>
                <a:ea typeface="Montserrat" pitchFamily="34" charset="-122"/>
                <a:cs typeface="Montserrat" pitchFamily="34" charset="-120"/>
              </a:rPr>
              <a:t>Once a student is identified, their attendance is automatically marked in the PostgreSQL database.</a:t>
            </a:r>
            <a:endParaRPr lang="en-US" sz="1475" dirty="0"/>
          </a:p>
        </p:txBody>
      </p:sp>
      <p:sp>
        <p:nvSpPr>
          <p:cNvPr id="21" name="Shape 19"/>
          <p:cNvSpPr/>
          <p:nvPr/>
        </p:nvSpPr>
        <p:spPr>
          <a:xfrm>
            <a:off x="7526000" y="4933355"/>
            <a:ext cx="655796" cy="84296"/>
          </a:xfrm>
          <a:prstGeom prst="roundRect">
            <a:avLst>
              <a:gd name="adj" fmla="val 133372"/>
            </a:avLst>
          </a:prstGeom>
          <a:solidFill>
            <a:srgbClr val="282C32"/>
          </a:solidFill>
          <a:ln/>
        </p:spPr>
        <p:txBody>
          <a:bodyPr/>
          <a:lstStyle/>
          <a:p>
            <a:endParaRPr lang="en-IN"/>
          </a:p>
        </p:txBody>
      </p:sp>
      <p:sp>
        <p:nvSpPr>
          <p:cNvPr id="22" name="Shape 20"/>
          <p:cNvSpPr/>
          <p:nvPr/>
        </p:nvSpPr>
        <p:spPr>
          <a:xfrm>
            <a:off x="7104400" y="4764762"/>
            <a:ext cx="421600" cy="421600"/>
          </a:xfrm>
          <a:prstGeom prst="roundRect">
            <a:avLst>
              <a:gd name="adj" fmla="val 26667"/>
            </a:avLst>
          </a:prstGeom>
          <a:solidFill>
            <a:srgbClr val="282C32"/>
          </a:solidFill>
          <a:ln/>
        </p:spPr>
        <p:txBody>
          <a:bodyPr/>
          <a:lstStyle/>
          <a:p>
            <a:endParaRPr lang="en-IN"/>
          </a:p>
        </p:txBody>
      </p:sp>
      <p:sp>
        <p:nvSpPr>
          <p:cNvPr id="23" name="Text 21"/>
          <p:cNvSpPr/>
          <p:nvPr/>
        </p:nvSpPr>
        <p:spPr>
          <a:xfrm>
            <a:off x="7225725" y="4827627"/>
            <a:ext cx="178951" cy="295870"/>
          </a:xfrm>
          <a:prstGeom prst="rect">
            <a:avLst/>
          </a:prstGeom>
          <a:noFill/>
          <a:ln/>
        </p:spPr>
        <p:txBody>
          <a:bodyPr wrap="none" rtlCol="0" anchor="t"/>
          <a:lstStyle/>
          <a:p>
            <a:pPr marL="0" indent="0" algn="ctr">
              <a:lnSpc>
                <a:spcPts val="2330"/>
              </a:lnSpc>
              <a:buNone/>
            </a:pPr>
            <a:r>
              <a:rPr lang="en-US" sz="2330" b="1" dirty="0">
                <a:solidFill>
                  <a:srgbClr val="60A9FF"/>
                </a:solidFill>
                <a:latin typeface="Barlow" pitchFamily="34" charset="0"/>
                <a:ea typeface="Barlow" pitchFamily="34" charset="-122"/>
                <a:cs typeface="Barlow" pitchFamily="34" charset="-120"/>
              </a:rPr>
              <a:t>4</a:t>
            </a:r>
            <a:endParaRPr lang="en-US" sz="2330" dirty="0"/>
          </a:p>
        </p:txBody>
      </p:sp>
      <p:sp>
        <p:nvSpPr>
          <p:cNvPr id="24" name="Text 22"/>
          <p:cNvSpPr/>
          <p:nvPr/>
        </p:nvSpPr>
        <p:spPr>
          <a:xfrm>
            <a:off x="8345686" y="4741307"/>
            <a:ext cx="2465427" cy="308134"/>
          </a:xfrm>
          <a:prstGeom prst="rect">
            <a:avLst/>
          </a:prstGeom>
          <a:noFill/>
          <a:ln/>
        </p:spPr>
        <p:txBody>
          <a:bodyPr wrap="none" rtlCol="0" anchor="t"/>
          <a:lstStyle/>
          <a:p>
            <a:pPr marL="0" indent="0" algn="l">
              <a:lnSpc>
                <a:spcPts val="2427"/>
              </a:lnSpc>
              <a:buNone/>
            </a:pPr>
            <a:r>
              <a:rPr lang="en-US" sz="1941" b="1" dirty="0">
                <a:solidFill>
                  <a:srgbClr val="60A9FF"/>
                </a:solidFill>
                <a:latin typeface="Barlow" pitchFamily="34" charset="0"/>
                <a:ea typeface="Barlow" pitchFamily="34" charset="-122"/>
                <a:cs typeface="Barlow" pitchFamily="34" charset="-120"/>
              </a:rPr>
              <a:t>Report Generation</a:t>
            </a:r>
            <a:endParaRPr lang="en-US" sz="1941" dirty="0"/>
          </a:p>
        </p:txBody>
      </p:sp>
      <p:sp>
        <p:nvSpPr>
          <p:cNvPr id="25" name="Text 23"/>
          <p:cNvSpPr/>
          <p:nvPr/>
        </p:nvSpPr>
        <p:spPr>
          <a:xfrm>
            <a:off x="8345686" y="5161836"/>
            <a:ext cx="4356616" cy="899398"/>
          </a:xfrm>
          <a:prstGeom prst="rect">
            <a:avLst/>
          </a:prstGeom>
          <a:noFill/>
          <a:ln/>
        </p:spPr>
        <p:txBody>
          <a:bodyPr wrap="square" rtlCol="0" anchor="t"/>
          <a:lstStyle/>
          <a:p>
            <a:pPr marL="0" indent="0" algn="l">
              <a:lnSpc>
                <a:spcPts val="2361"/>
              </a:lnSpc>
              <a:buNone/>
            </a:pPr>
            <a:r>
              <a:rPr lang="en-US" sz="1475" dirty="0">
                <a:solidFill>
                  <a:srgbClr val="EEEFF5"/>
                </a:solidFill>
                <a:latin typeface="Montserrat" pitchFamily="34" charset="0"/>
                <a:ea typeface="Montserrat" pitchFamily="34" charset="-122"/>
                <a:cs typeface="Montserrat" pitchFamily="34" charset="-120"/>
              </a:rPr>
              <a:t>The system generates comprehensive attendance reports based on the data stored in the database.</a:t>
            </a:r>
            <a:endParaRPr lang="en-US" sz="1475" dirty="0"/>
          </a:p>
        </p:txBody>
      </p:sp>
      <p:sp>
        <p:nvSpPr>
          <p:cNvPr id="26" name="Shape 24"/>
          <p:cNvSpPr/>
          <p:nvPr/>
        </p:nvSpPr>
        <p:spPr>
          <a:xfrm>
            <a:off x="6448604" y="5874306"/>
            <a:ext cx="655796" cy="84296"/>
          </a:xfrm>
          <a:prstGeom prst="roundRect">
            <a:avLst>
              <a:gd name="adj" fmla="val 133372"/>
            </a:avLst>
          </a:prstGeom>
          <a:solidFill>
            <a:srgbClr val="282C32"/>
          </a:solidFill>
          <a:ln/>
        </p:spPr>
        <p:txBody>
          <a:bodyPr/>
          <a:lstStyle/>
          <a:p>
            <a:endParaRPr lang="en-IN"/>
          </a:p>
        </p:txBody>
      </p:sp>
      <p:sp>
        <p:nvSpPr>
          <p:cNvPr id="27" name="Shape 25"/>
          <p:cNvSpPr/>
          <p:nvPr/>
        </p:nvSpPr>
        <p:spPr>
          <a:xfrm>
            <a:off x="7104400" y="5705713"/>
            <a:ext cx="421600" cy="421600"/>
          </a:xfrm>
          <a:prstGeom prst="roundRect">
            <a:avLst>
              <a:gd name="adj" fmla="val 26667"/>
            </a:avLst>
          </a:prstGeom>
          <a:solidFill>
            <a:srgbClr val="282C32"/>
          </a:solidFill>
          <a:ln/>
        </p:spPr>
        <p:txBody>
          <a:bodyPr/>
          <a:lstStyle/>
          <a:p>
            <a:endParaRPr lang="en-IN"/>
          </a:p>
        </p:txBody>
      </p:sp>
      <p:sp>
        <p:nvSpPr>
          <p:cNvPr id="28" name="Text 26"/>
          <p:cNvSpPr/>
          <p:nvPr/>
        </p:nvSpPr>
        <p:spPr>
          <a:xfrm>
            <a:off x="7235488" y="5768578"/>
            <a:ext cx="159425" cy="295870"/>
          </a:xfrm>
          <a:prstGeom prst="rect">
            <a:avLst/>
          </a:prstGeom>
          <a:noFill/>
          <a:ln/>
        </p:spPr>
        <p:txBody>
          <a:bodyPr wrap="none" rtlCol="0" anchor="t"/>
          <a:lstStyle/>
          <a:p>
            <a:pPr marL="0" indent="0" algn="ctr">
              <a:lnSpc>
                <a:spcPts val="2330"/>
              </a:lnSpc>
              <a:buNone/>
            </a:pPr>
            <a:r>
              <a:rPr lang="en-US" sz="2330" b="1" dirty="0">
                <a:solidFill>
                  <a:srgbClr val="60A9FF"/>
                </a:solidFill>
                <a:latin typeface="Barlow" pitchFamily="34" charset="0"/>
                <a:ea typeface="Barlow" pitchFamily="34" charset="-122"/>
                <a:cs typeface="Barlow" pitchFamily="34" charset="-120"/>
              </a:rPr>
              <a:t>5</a:t>
            </a:r>
            <a:endParaRPr lang="en-US" sz="2330" dirty="0"/>
          </a:p>
        </p:txBody>
      </p:sp>
      <p:sp>
        <p:nvSpPr>
          <p:cNvPr id="29" name="Text 27"/>
          <p:cNvSpPr/>
          <p:nvPr/>
        </p:nvSpPr>
        <p:spPr>
          <a:xfrm>
            <a:off x="3819287" y="5682258"/>
            <a:ext cx="2465427" cy="308134"/>
          </a:xfrm>
          <a:prstGeom prst="rect">
            <a:avLst/>
          </a:prstGeom>
          <a:noFill/>
          <a:ln/>
        </p:spPr>
        <p:txBody>
          <a:bodyPr wrap="none" rtlCol="0" anchor="t"/>
          <a:lstStyle/>
          <a:p>
            <a:pPr marL="0" indent="0" algn="r">
              <a:lnSpc>
                <a:spcPts val="2427"/>
              </a:lnSpc>
              <a:buNone/>
            </a:pPr>
            <a:r>
              <a:rPr lang="en-US" sz="1941" b="1" dirty="0">
                <a:solidFill>
                  <a:srgbClr val="60A9FF"/>
                </a:solidFill>
                <a:latin typeface="Barlow" pitchFamily="34" charset="0"/>
                <a:ea typeface="Barlow" pitchFamily="34" charset="-122"/>
                <a:cs typeface="Barlow" pitchFamily="34" charset="-120"/>
              </a:rPr>
              <a:t>Email Delivery</a:t>
            </a:r>
            <a:endParaRPr lang="en-US" sz="1941" dirty="0"/>
          </a:p>
        </p:txBody>
      </p:sp>
      <p:sp>
        <p:nvSpPr>
          <p:cNvPr id="30" name="Text 28"/>
          <p:cNvSpPr/>
          <p:nvPr/>
        </p:nvSpPr>
        <p:spPr>
          <a:xfrm>
            <a:off x="1928098" y="6102787"/>
            <a:ext cx="4356616" cy="1199198"/>
          </a:xfrm>
          <a:prstGeom prst="rect">
            <a:avLst/>
          </a:prstGeom>
          <a:noFill/>
          <a:ln/>
        </p:spPr>
        <p:txBody>
          <a:bodyPr wrap="square" rtlCol="0" anchor="t"/>
          <a:lstStyle/>
          <a:p>
            <a:pPr marL="0" indent="0" algn="r">
              <a:lnSpc>
                <a:spcPts val="2361"/>
              </a:lnSpc>
              <a:buNone/>
            </a:pPr>
            <a:r>
              <a:rPr lang="en-US" sz="1475" dirty="0">
                <a:solidFill>
                  <a:srgbClr val="EEEFF5"/>
                </a:solidFill>
                <a:latin typeface="Montserrat" pitchFamily="34" charset="0"/>
                <a:ea typeface="Montserrat" pitchFamily="34" charset="-122"/>
                <a:cs typeface="Montserrat" pitchFamily="34" charset="-120"/>
              </a:rPr>
              <a:t>Reports are automatically sent to faculty members and administrators via email, providing timely updates on attendance patterns.</a:t>
            </a:r>
            <a:endParaRPr lang="en-US" sz="147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442567"/>
            <a:ext cx="5054322" cy="3344347"/>
          </a:xfrm>
          <a:prstGeom prst="rect">
            <a:avLst/>
          </a:prstGeom>
        </p:spPr>
      </p:pic>
      <p:sp>
        <p:nvSpPr>
          <p:cNvPr id="6" name="Text 2"/>
          <p:cNvSpPr/>
          <p:nvPr/>
        </p:nvSpPr>
        <p:spPr>
          <a:xfrm>
            <a:off x="6091238" y="868799"/>
            <a:ext cx="4547830" cy="568523"/>
          </a:xfrm>
          <a:prstGeom prst="rect">
            <a:avLst/>
          </a:prstGeom>
          <a:noFill/>
          <a:ln/>
        </p:spPr>
        <p:txBody>
          <a:bodyPr wrap="none" rtlCol="0" anchor="t"/>
          <a:lstStyle/>
          <a:p>
            <a:pPr marL="0" indent="0">
              <a:lnSpc>
                <a:spcPts val="4476"/>
              </a:lnSpc>
              <a:buNone/>
            </a:pPr>
            <a:r>
              <a:rPr lang="en-US" sz="3581" b="1" dirty="0">
                <a:solidFill>
                  <a:srgbClr val="60A9FF"/>
                </a:solidFill>
                <a:latin typeface="Barlow" pitchFamily="34" charset="0"/>
                <a:ea typeface="Barlow" pitchFamily="34" charset="-122"/>
                <a:cs typeface="Barlow" pitchFamily="34" charset="-120"/>
              </a:rPr>
              <a:t>Requirements</a:t>
            </a:r>
            <a:endParaRPr lang="en-US" sz="3581" dirty="0"/>
          </a:p>
        </p:txBody>
      </p:sp>
      <p:sp>
        <p:nvSpPr>
          <p:cNvPr id="7" name="Shape 3"/>
          <p:cNvSpPr/>
          <p:nvPr/>
        </p:nvSpPr>
        <p:spPr>
          <a:xfrm>
            <a:off x="6091238" y="1696522"/>
            <a:ext cx="7934325" cy="1286470"/>
          </a:xfrm>
          <a:prstGeom prst="roundRect">
            <a:avLst>
              <a:gd name="adj" fmla="val 8060"/>
            </a:avLst>
          </a:prstGeom>
          <a:solidFill>
            <a:srgbClr val="282C32"/>
          </a:solidFill>
          <a:ln/>
        </p:spPr>
        <p:txBody>
          <a:bodyPr/>
          <a:lstStyle/>
          <a:p>
            <a:endParaRPr lang="en-IN"/>
          </a:p>
        </p:txBody>
      </p:sp>
      <p:sp>
        <p:nvSpPr>
          <p:cNvPr id="8" name="Text 4"/>
          <p:cNvSpPr/>
          <p:nvPr/>
        </p:nvSpPr>
        <p:spPr>
          <a:xfrm>
            <a:off x="6263997" y="1869281"/>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Python</a:t>
            </a:r>
            <a:endParaRPr lang="en-US" sz="1791" dirty="0"/>
          </a:p>
        </p:txBody>
      </p:sp>
      <p:sp>
        <p:nvSpPr>
          <p:cNvPr id="9" name="Text 5"/>
          <p:cNvSpPr/>
          <p:nvPr/>
        </p:nvSpPr>
        <p:spPr>
          <a:xfrm>
            <a:off x="6263997" y="2257068"/>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system is built using Python 3.8+, leveraging the power of Python's libraries for image processing, data manipulation, and database interaction.</a:t>
            </a:r>
            <a:endParaRPr lang="en-US" sz="1361" dirty="0"/>
          </a:p>
        </p:txBody>
      </p:sp>
      <p:sp>
        <p:nvSpPr>
          <p:cNvPr id="10" name="Shape 6"/>
          <p:cNvSpPr/>
          <p:nvPr/>
        </p:nvSpPr>
        <p:spPr>
          <a:xfrm>
            <a:off x="6091238" y="3155752"/>
            <a:ext cx="7934325" cy="1286470"/>
          </a:xfrm>
          <a:prstGeom prst="roundRect">
            <a:avLst>
              <a:gd name="adj" fmla="val 8060"/>
            </a:avLst>
          </a:prstGeom>
          <a:solidFill>
            <a:srgbClr val="282C32"/>
          </a:solidFill>
          <a:ln/>
        </p:spPr>
        <p:txBody>
          <a:bodyPr/>
          <a:lstStyle/>
          <a:p>
            <a:endParaRPr lang="en-IN"/>
          </a:p>
        </p:txBody>
      </p:sp>
      <p:sp>
        <p:nvSpPr>
          <p:cNvPr id="11" name="Text 7"/>
          <p:cNvSpPr/>
          <p:nvPr/>
        </p:nvSpPr>
        <p:spPr>
          <a:xfrm>
            <a:off x="6263997" y="3328511"/>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OpenCV and DeepFace</a:t>
            </a:r>
            <a:endParaRPr lang="en-US" sz="1791" dirty="0"/>
          </a:p>
        </p:txBody>
      </p:sp>
      <p:sp>
        <p:nvSpPr>
          <p:cNvPr id="12" name="Text 8"/>
          <p:cNvSpPr/>
          <p:nvPr/>
        </p:nvSpPr>
        <p:spPr>
          <a:xfrm>
            <a:off x="6263997" y="3716298"/>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OpenCV and DeepFace are used for facial recognition, enabling the system to accurately identify students based on their facial features.</a:t>
            </a:r>
            <a:endParaRPr lang="en-US" sz="1361" dirty="0"/>
          </a:p>
        </p:txBody>
      </p:sp>
      <p:sp>
        <p:nvSpPr>
          <p:cNvPr id="13" name="Shape 9"/>
          <p:cNvSpPr/>
          <p:nvPr/>
        </p:nvSpPr>
        <p:spPr>
          <a:xfrm>
            <a:off x="6091238" y="4614982"/>
            <a:ext cx="7934325" cy="1286470"/>
          </a:xfrm>
          <a:prstGeom prst="roundRect">
            <a:avLst>
              <a:gd name="adj" fmla="val 8060"/>
            </a:avLst>
          </a:prstGeom>
          <a:solidFill>
            <a:srgbClr val="282C32"/>
          </a:solidFill>
          <a:ln/>
        </p:spPr>
        <p:txBody>
          <a:bodyPr/>
          <a:lstStyle/>
          <a:p>
            <a:endParaRPr lang="en-IN"/>
          </a:p>
        </p:txBody>
      </p:sp>
      <p:sp>
        <p:nvSpPr>
          <p:cNvPr id="14" name="Text 10"/>
          <p:cNvSpPr/>
          <p:nvPr/>
        </p:nvSpPr>
        <p:spPr>
          <a:xfrm>
            <a:off x="6263997" y="4787741"/>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PostgreSQL</a:t>
            </a:r>
            <a:endParaRPr lang="en-US" sz="1791" dirty="0"/>
          </a:p>
        </p:txBody>
      </p:sp>
      <p:sp>
        <p:nvSpPr>
          <p:cNvPr id="15" name="Text 11"/>
          <p:cNvSpPr/>
          <p:nvPr/>
        </p:nvSpPr>
        <p:spPr>
          <a:xfrm>
            <a:off x="6263997" y="5175528"/>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PostgreSQL is a powerful and reliable database system chosen to securely store and manage attendance data.</a:t>
            </a:r>
            <a:endParaRPr lang="en-US" sz="1361" dirty="0"/>
          </a:p>
        </p:txBody>
      </p:sp>
      <p:sp>
        <p:nvSpPr>
          <p:cNvPr id="16" name="Shape 12"/>
          <p:cNvSpPr/>
          <p:nvPr/>
        </p:nvSpPr>
        <p:spPr>
          <a:xfrm>
            <a:off x="6091238" y="6074212"/>
            <a:ext cx="7934325" cy="1286470"/>
          </a:xfrm>
          <a:prstGeom prst="roundRect">
            <a:avLst>
              <a:gd name="adj" fmla="val 8060"/>
            </a:avLst>
          </a:prstGeom>
          <a:solidFill>
            <a:srgbClr val="282C32"/>
          </a:solidFill>
          <a:ln/>
        </p:spPr>
        <p:txBody>
          <a:bodyPr/>
          <a:lstStyle/>
          <a:p>
            <a:endParaRPr lang="en-IN"/>
          </a:p>
        </p:txBody>
      </p:sp>
      <p:sp>
        <p:nvSpPr>
          <p:cNvPr id="17" name="Text 13"/>
          <p:cNvSpPr/>
          <p:nvPr/>
        </p:nvSpPr>
        <p:spPr>
          <a:xfrm>
            <a:off x="6263997" y="6246971"/>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Additional Libraries</a:t>
            </a:r>
            <a:endParaRPr lang="en-US" sz="1791" dirty="0"/>
          </a:p>
        </p:txBody>
      </p:sp>
      <p:sp>
        <p:nvSpPr>
          <p:cNvPr id="18" name="Text 14"/>
          <p:cNvSpPr/>
          <p:nvPr/>
        </p:nvSpPr>
        <p:spPr>
          <a:xfrm>
            <a:off x="6263997" y="6634758"/>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system relies on libraries such as Pandas, Numpy, Psycopg2, SQLAlchemy, and smtplib for data processing, database interaction, and email communication.</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31743"/>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31743"/>
          </a:xfrm>
          <a:prstGeom prst="rect">
            <a:avLst/>
          </a:prstGeom>
        </p:spPr>
      </p:pic>
      <p:pic>
        <p:nvPicPr>
          <p:cNvPr id="5" name="Image 1" descr="preencoded.png"/>
          <p:cNvPicPr>
            <a:picLocks noChangeAspect="1"/>
          </p:cNvPicPr>
          <p:nvPr/>
        </p:nvPicPr>
        <p:blipFill>
          <a:blip r:embed="rId4"/>
          <a:stretch>
            <a:fillRect/>
          </a:stretch>
        </p:blipFill>
        <p:spPr>
          <a:xfrm>
            <a:off x="9446895" y="2293739"/>
            <a:ext cx="4880491" cy="3644146"/>
          </a:xfrm>
          <a:prstGeom prst="rect">
            <a:avLst/>
          </a:prstGeom>
        </p:spPr>
      </p:pic>
      <p:sp>
        <p:nvSpPr>
          <p:cNvPr id="6" name="Text 2"/>
          <p:cNvSpPr/>
          <p:nvPr/>
        </p:nvSpPr>
        <p:spPr>
          <a:xfrm>
            <a:off x="848320" y="666512"/>
            <a:ext cx="6677382" cy="797362"/>
          </a:xfrm>
          <a:prstGeom prst="rect">
            <a:avLst/>
          </a:prstGeom>
          <a:noFill/>
          <a:ln/>
        </p:spPr>
        <p:txBody>
          <a:bodyPr wrap="none" rtlCol="0" anchor="t"/>
          <a:lstStyle/>
          <a:p>
            <a:pPr marL="0" indent="0">
              <a:lnSpc>
                <a:spcPts val="6278"/>
              </a:lnSpc>
              <a:buNone/>
            </a:pPr>
            <a:r>
              <a:rPr lang="en-US" sz="5023" b="1" dirty="0">
                <a:solidFill>
                  <a:srgbClr val="60A9FF"/>
                </a:solidFill>
                <a:latin typeface="Barlow" pitchFamily="34" charset="0"/>
                <a:ea typeface="Barlow" pitchFamily="34" charset="-122"/>
                <a:cs typeface="Barlow" pitchFamily="34" charset="-120"/>
              </a:rPr>
              <a:t>Database Configuration</a:t>
            </a:r>
            <a:endParaRPr lang="en-US" sz="5023" dirty="0"/>
          </a:p>
        </p:txBody>
      </p:sp>
      <p:sp>
        <p:nvSpPr>
          <p:cNvPr id="7" name="Text 3"/>
          <p:cNvSpPr/>
          <p:nvPr/>
        </p:nvSpPr>
        <p:spPr>
          <a:xfrm>
            <a:off x="1090613" y="1980367"/>
            <a:ext cx="3235285" cy="387787"/>
          </a:xfrm>
          <a:prstGeom prst="rect">
            <a:avLst/>
          </a:prstGeom>
          <a:noFill/>
          <a:ln/>
        </p:spPr>
        <p:txBody>
          <a:bodyPr wrap="none" rtlCol="0" anchor="t"/>
          <a:lstStyle/>
          <a:p>
            <a:pPr marL="0" indent="0">
              <a:lnSpc>
                <a:spcPts val="3054"/>
              </a:lnSpc>
              <a:buNone/>
            </a:pPr>
            <a:r>
              <a:rPr lang="en-US" sz="1909" dirty="0">
                <a:solidFill>
                  <a:srgbClr val="EEEFF5"/>
                </a:solidFill>
                <a:latin typeface="Montserrat" pitchFamily="34" charset="0"/>
                <a:ea typeface="Montserrat" pitchFamily="34" charset="-122"/>
                <a:cs typeface="Montserrat" pitchFamily="34" charset="-120"/>
              </a:rPr>
              <a:t>Database Name</a:t>
            </a:r>
            <a:endParaRPr lang="en-US" sz="1909" dirty="0"/>
          </a:p>
        </p:txBody>
      </p:sp>
      <p:sp>
        <p:nvSpPr>
          <p:cNvPr id="8" name="Text 4"/>
          <p:cNvSpPr/>
          <p:nvPr/>
        </p:nvSpPr>
        <p:spPr>
          <a:xfrm>
            <a:off x="4818102" y="1980367"/>
            <a:ext cx="3235285" cy="387787"/>
          </a:xfrm>
          <a:prstGeom prst="rect">
            <a:avLst/>
          </a:prstGeom>
          <a:noFill/>
          <a:ln/>
        </p:spPr>
        <p:txBody>
          <a:bodyPr wrap="none" rtlCol="0" anchor="t"/>
          <a:lstStyle/>
          <a:p>
            <a:pPr marL="0" indent="0">
              <a:lnSpc>
                <a:spcPts val="3054"/>
              </a:lnSpc>
              <a:buNone/>
            </a:pPr>
            <a:r>
              <a:rPr lang="en-US" sz="1909" dirty="0">
                <a:solidFill>
                  <a:srgbClr val="EEEFF5"/>
                </a:solidFill>
                <a:latin typeface="Montserrat" pitchFamily="34" charset="0"/>
                <a:ea typeface="Montserrat" pitchFamily="34" charset="-122"/>
                <a:cs typeface="Montserrat" pitchFamily="34" charset="-120"/>
              </a:rPr>
              <a:t>autoattendance</a:t>
            </a:r>
            <a:endParaRPr lang="en-US" sz="1909" dirty="0"/>
          </a:p>
        </p:txBody>
      </p:sp>
      <p:sp>
        <p:nvSpPr>
          <p:cNvPr id="9" name="Shape 5"/>
          <p:cNvSpPr/>
          <p:nvPr/>
        </p:nvSpPr>
        <p:spPr>
          <a:xfrm>
            <a:off x="848320" y="2521148"/>
            <a:ext cx="7447359" cy="693777"/>
          </a:xfrm>
          <a:prstGeom prst="rect">
            <a:avLst/>
          </a:prstGeom>
          <a:solidFill>
            <a:srgbClr val="60A9FF">
              <a:alpha val="5000"/>
            </a:srgbClr>
          </a:solidFill>
          <a:ln/>
        </p:spPr>
        <p:txBody>
          <a:bodyPr/>
          <a:lstStyle/>
          <a:p>
            <a:endParaRPr lang="en-IN"/>
          </a:p>
        </p:txBody>
      </p:sp>
      <p:sp>
        <p:nvSpPr>
          <p:cNvPr id="10" name="Text 6"/>
          <p:cNvSpPr/>
          <p:nvPr/>
        </p:nvSpPr>
        <p:spPr>
          <a:xfrm>
            <a:off x="1090613" y="2674144"/>
            <a:ext cx="3235285" cy="387787"/>
          </a:xfrm>
          <a:prstGeom prst="rect">
            <a:avLst/>
          </a:prstGeom>
          <a:noFill/>
          <a:ln/>
        </p:spPr>
        <p:txBody>
          <a:bodyPr wrap="none" rtlCol="0" anchor="t"/>
          <a:lstStyle/>
          <a:p>
            <a:pPr marL="0" indent="0">
              <a:lnSpc>
                <a:spcPts val="3054"/>
              </a:lnSpc>
              <a:buNone/>
            </a:pPr>
            <a:r>
              <a:rPr lang="en-US" sz="1909" dirty="0">
                <a:solidFill>
                  <a:srgbClr val="EEEFF5"/>
                </a:solidFill>
                <a:latin typeface="Montserrat" pitchFamily="34" charset="0"/>
                <a:ea typeface="Montserrat" pitchFamily="34" charset="-122"/>
                <a:cs typeface="Montserrat" pitchFamily="34" charset="-120"/>
              </a:rPr>
              <a:t>Username</a:t>
            </a:r>
            <a:endParaRPr lang="en-US" sz="1909" dirty="0"/>
          </a:p>
        </p:txBody>
      </p:sp>
      <p:sp>
        <p:nvSpPr>
          <p:cNvPr id="11" name="Text 7"/>
          <p:cNvSpPr/>
          <p:nvPr/>
        </p:nvSpPr>
        <p:spPr>
          <a:xfrm>
            <a:off x="4818102" y="2674144"/>
            <a:ext cx="3235285" cy="387787"/>
          </a:xfrm>
          <a:prstGeom prst="rect">
            <a:avLst/>
          </a:prstGeom>
          <a:noFill/>
          <a:ln/>
        </p:spPr>
        <p:txBody>
          <a:bodyPr wrap="none" rtlCol="0" anchor="t"/>
          <a:lstStyle/>
          <a:p>
            <a:pPr marL="0" indent="0">
              <a:lnSpc>
                <a:spcPts val="3054"/>
              </a:lnSpc>
              <a:buNone/>
            </a:pPr>
            <a:r>
              <a:rPr lang="en-US" sz="1909" dirty="0">
                <a:solidFill>
                  <a:srgbClr val="EEEFF5"/>
                </a:solidFill>
                <a:latin typeface="Montserrat" pitchFamily="34" charset="0"/>
                <a:ea typeface="Montserrat" pitchFamily="34" charset="-122"/>
                <a:cs typeface="Montserrat" pitchFamily="34" charset="-120"/>
              </a:rPr>
              <a:t>postgres</a:t>
            </a:r>
            <a:endParaRPr lang="en-US" sz="1909" dirty="0"/>
          </a:p>
        </p:txBody>
      </p:sp>
      <p:sp>
        <p:nvSpPr>
          <p:cNvPr id="12" name="Text 8"/>
          <p:cNvSpPr/>
          <p:nvPr/>
        </p:nvSpPr>
        <p:spPr>
          <a:xfrm>
            <a:off x="1090613" y="3367921"/>
            <a:ext cx="3235285" cy="387787"/>
          </a:xfrm>
          <a:prstGeom prst="rect">
            <a:avLst/>
          </a:prstGeom>
          <a:noFill/>
          <a:ln/>
        </p:spPr>
        <p:txBody>
          <a:bodyPr wrap="none" rtlCol="0" anchor="t"/>
          <a:lstStyle/>
          <a:p>
            <a:pPr marL="0" indent="0">
              <a:lnSpc>
                <a:spcPts val="3054"/>
              </a:lnSpc>
              <a:buNone/>
            </a:pPr>
            <a:r>
              <a:rPr lang="en-US" sz="1909" dirty="0">
                <a:solidFill>
                  <a:srgbClr val="EEEFF5"/>
                </a:solidFill>
                <a:latin typeface="Montserrat" pitchFamily="34" charset="0"/>
                <a:ea typeface="Montserrat" pitchFamily="34" charset="-122"/>
                <a:cs typeface="Montserrat" pitchFamily="34" charset="-120"/>
              </a:rPr>
              <a:t>Password</a:t>
            </a:r>
            <a:endParaRPr lang="en-US" sz="1909" dirty="0"/>
          </a:p>
        </p:txBody>
      </p:sp>
      <p:sp>
        <p:nvSpPr>
          <p:cNvPr id="13" name="Text 9"/>
          <p:cNvSpPr/>
          <p:nvPr/>
        </p:nvSpPr>
        <p:spPr>
          <a:xfrm>
            <a:off x="4818102" y="3367921"/>
            <a:ext cx="3235285" cy="387787"/>
          </a:xfrm>
          <a:prstGeom prst="rect">
            <a:avLst/>
          </a:prstGeom>
          <a:noFill/>
          <a:ln/>
        </p:spPr>
        <p:txBody>
          <a:bodyPr wrap="none" rtlCol="0" anchor="t"/>
          <a:lstStyle/>
          <a:p>
            <a:pPr marL="0" indent="0">
              <a:lnSpc>
                <a:spcPts val="3054"/>
              </a:lnSpc>
              <a:buNone/>
            </a:pPr>
            <a:r>
              <a:rPr lang="en-US" sz="1909" dirty="0">
                <a:solidFill>
                  <a:srgbClr val="EEEFF5"/>
                </a:solidFill>
                <a:latin typeface="Montserrat" pitchFamily="34" charset="0"/>
                <a:ea typeface="Montserrat" pitchFamily="34" charset="-122"/>
                <a:cs typeface="Montserrat" pitchFamily="34" charset="-120"/>
              </a:rPr>
              <a:t>Postgre</a:t>
            </a:r>
            <a:endParaRPr lang="en-US" sz="1909" dirty="0"/>
          </a:p>
        </p:txBody>
      </p:sp>
      <p:sp>
        <p:nvSpPr>
          <p:cNvPr id="14" name="Shape 10"/>
          <p:cNvSpPr/>
          <p:nvPr/>
        </p:nvSpPr>
        <p:spPr>
          <a:xfrm>
            <a:off x="848320" y="3908703"/>
            <a:ext cx="7447359" cy="693777"/>
          </a:xfrm>
          <a:prstGeom prst="rect">
            <a:avLst/>
          </a:prstGeom>
          <a:solidFill>
            <a:srgbClr val="60A9FF">
              <a:alpha val="5000"/>
            </a:srgbClr>
          </a:solidFill>
          <a:ln/>
        </p:spPr>
        <p:txBody>
          <a:bodyPr/>
          <a:lstStyle/>
          <a:p>
            <a:endParaRPr lang="en-IN"/>
          </a:p>
        </p:txBody>
      </p:sp>
      <p:sp>
        <p:nvSpPr>
          <p:cNvPr id="15" name="Text 11"/>
          <p:cNvSpPr/>
          <p:nvPr/>
        </p:nvSpPr>
        <p:spPr>
          <a:xfrm>
            <a:off x="1090613" y="4061698"/>
            <a:ext cx="3235285" cy="387787"/>
          </a:xfrm>
          <a:prstGeom prst="rect">
            <a:avLst/>
          </a:prstGeom>
          <a:noFill/>
          <a:ln/>
        </p:spPr>
        <p:txBody>
          <a:bodyPr wrap="none" rtlCol="0" anchor="t"/>
          <a:lstStyle/>
          <a:p>
            <a:pPr marL="0" indent="0">
              <a:lnSpc>
                <a:spcPts val="3054"/>
              </a:lnSpc>
              <a:buNone/>
            </a:pPr>
            <a:r>
              <a:rPr lang="en-US" sz="1909" dirty="0">
                <a:solidFill>
                  <a:srgbClr val="EEEFF5"/>
                </a:solidFill>
                <a:latin typeface="Montserrat" pitchFamily="34" charset="0"/>
                <a:ea typeface="Montserrat" pitchFamily="34" charset="-122"/>
                <a:cs typeface="Montserrat" pitchFamily="34" charset="-120"/>
              </a:rPr>
              <a:t>Host</a:t>
            </a:r>
            <a:endParaRPr lang="en-US" sz="1909" dirty="0"/>
          </a:p>
        </p:txBody>
      </p:sp>
      <p:sp>
        <p:nvSpPr>
          <p:cNvPr id="16" name="Text 12"/>
          <p:cNvSpPr/>
          <p:nvPr/>
        </p:nvSpPr>
        <p:spPr>
          <a:xfrm>
            <a:off x="4818102" y="4061698"/>
            <a:ext cx="3235285" cy="387787"/>
          </a:xfrm>
          <a:prstGeom prst="rect">
            <a:avLst/>
          </a:prstGeom>
          <a:noFill/>
          <a:ln/>
        </p:spPr>
        <p:txBody>
          <a:bodyPr wrap="none" rtlCol="0" anchor="t"/>
          <a:lstStyle/>
          <a:p>
            <a:pPr marL="0" indent="0">
              <a:lnSpc>
                <a:spcPts val="3054"/>
              </a:lnSpc>
              <a:buNone/>
            </a:pPr>
            <a:r>
              <a:rPr lang="en-US" sz="1909" dirty="0">
                <a:solidFill>
                  <a:srgbClr val="EEEFF5"/>
                </a:solidFill>
                <a:latin typeface="Montserrat" pitchFamily="34" charset="0"/>
                <a:ea typeface="Montserrat" pitchFamily="34" charset="-122"/>
                <a:cs typeface="Montserrat" pitchFamily="34" charset="-120"/>
              </a:rPr>
              <a:t>localhost</a:t>
            </a:r>
            <a:endParaRPr lang="en-US" sz="1909" dirty="0"/>
          </a:p>
        </p:txBody>
      </p:sp>
      <p:sp>
        <p:nvSpPr>
          <p:cNvPr id="17" name="Shape 13"/>
          <p:cNvSpPr/>
          <p:nvPr/>
        </p:nvSpPr>
        <p:spPr>
          <a:xfrm>
            <a:off x="848320" y="4875133"/>
            <a:ext cx="7447359" cy="2690098"/>
          </a:xfrm>
          <a:prstGeom prst="roundRect">
            <a:avLst>
              <a:gd name="adj" fmla="val 10813"/>
            </a:avLst>
          </a:prstGeom>
          <a:solidFill>
            <a:srgbClr val="00234D"/>
          </a:solidFill>
          <a:ln/>
        </p:spPr>
        <p:txBody>
          <a:bodyPr/>
          <a:lstStyle/>
          <a:p>
            <a:endParaRPr lang="en-IN"/>
          </a:p>
        </p:txBody>
      </p:sp>
      <p:sp>
        <p:nvSpPr>
          <p:cNvPr id="18" name="Shape 14"/>
          <p:cNvSpPr/>
          <p:nvPr/>
        </p:nvSpPr>
        <p:spPr>
          <a:xfrm>
            <a:off x="836295" y="4875133"/>
            <a:ext cx="7471410" cy="2690098"/>
          </a:xfrm>
          <a:prstGeom prst="roundRect">
            <a:avLst>
              <a:gd name="adj" fmla="val 1352"/>
            </a:avLst>
          </a:prstGeom>
          <a:solidFill>
            <a:srgbClr val="00234D"/>
          </a:solidFill>
          <a:ln/>
        </p:spPr>
        <p:txBody>
          <a:bodyPr/>
          <a:lstStyle/>
          <a:p>
            <a:endParaRPr lang="en-IN"/>
          </a:p>
        </p:txBody>
      </p:sp>
      <p:sp>
        <p:nvSpPr>
          <p:cNvPr id="19" name="Text 15"/>
          <p:cNvSpPr/>
          <p:nvPr/>
        </p:nvSpPr>
        <p:spPr>
          <a:xfrm>
            <a:off x="1078587" y="5056823"/>
            <a:ext cx="6986826" cy="2326719"/>
          </a:xfrm>
          <a:prstGeom prst="rect">
            <a:avLst/>
          </a:prstGeom>
          <a:noFill/>
          <a:ln/>
        </p:spPr>
        <p:txBody>
          <a:bodyPr wrap="square" rtlCol="0" anchor="t"/>
          <a:lstStyle/>
          <a:p>
            <a:pPr marL="0" indent="0">
              <a:lnSpc>
                <a:spcPts val="3054"/>
              </a:lnSpc>
              <a:buNone/>
            </a:pPr>
            <a:r>
              <a:rPr lang="en-US" sz="1909" dirty="0">
                <a:solidFill>
                  <a:srgbClr val="EEEFF5"/>
                </a:solidFill>
                <a:highlight>
                  <a:srgbClr val="00234D"/>
                </a:highlight>
                <a:latin typeface="Consolas" pitchFamily="34" charset="0"/>
                <a:ea typeface="Consolas" pitchFamily="34" charset="-122"/>
                <a:cs typeface="Consolas" pitchFamily="34" charset="-120"/>
              </a:rPr>
              <a:t>DB_PARAMS = {</a:t>
            </a:r>
            <a:endParaRPr lang="en-US" sz="1909" dirty="0"/>
          </a:p>
          <a:p>
            <a:pPr marL="0" indent="0">
              <a:lnSpc>
                <a:spcPts val="3054"/>
              </a:lnSpc>
              <a:buNone/>
            </a:pPr>
            <a:r>
              <a:rPr lang="en-US" sz="1909" dirty="0">
                <a:solidFill>
                  <a:srgbClr val="EEEFF5"/>
                </a:solidFill>
                <a:highlight>
                  <a:srgbClr val="00234D"/>
                </a:highlight>
                <a:latin typeface="Consolas" pitchFamily="34" charset="0"/>
                <a:ea typeface="Consolas" pitchFamily="34" charset="-122"/>
                <a:cs typeface="Consolas" pitchFamily="34" charset="-120"/>
              </a:rPr>
              <a:t>    "dbname": "autoattendance",</a:t>
            </a:r>
            <a:endParaRPr lang="en-US" sz="1909" dirty="0"/>
          </a:p>
          <a:p>
            <a:pPr marL="0" indent="0">
              <a:lnSpc>
                <a:spcPts val="3054"/>
              </a:lnSpc>
              <a:buNone/>
            </a:pPr>
            <a:r>
              <a:rPr lang="en-US" sz="1909" dirty="0">
                <a:solidFill>
                  <a:srgbClr val="EEEFF5"/>
                </a:solidFill>
                <a:highlight>
                  <a:srgbClr val="00234D"/>
                </a:highlight>
                <a:latin typeface="Consolas" pitchFamily="34" charset="0"/>
                <a:ea typeface="Consolas" pitchFamily="34" charset="-122"/>
                <a:cs typeface="Consolas" pitchFamily="34" charset="-120"/>
              </a:rPr>
              <a:t>    "user": "postgres",</a:t>
            </a:r>
            <a:endParaRPr lang="en-US" sz="1909" dirty="0"/>
          </a:p>
          <a:p>
            <a:pPr marL="0" indent="0">
              <a:lnSpc>
                <a:spcPts val="3054"/>
              </a:lnSpc>
              <a:buNone/>
            </a:pPr>
            <a:r>
              <a:rPr lang="en-US" sz="1909" dirty="0">
                <a:solidFill>
                  <a:srgbClr val="EEEFF5"/>
                </a:solidFill>
                <a:highlight>
                  <a:srgbClr val="00234D"/>
                </a:highlight>
                <a:latin typeface="Consolas" pitchFamily="34" charset="0"/>
                <a:ea typeface="Consolas" pitchFamily="34" charset="-122"/>
                <a:cs typeface="Consolas" pitchFamily="34" charset="-120"/>
              </a:rPr>
              <a:t>    "password": "Postgre",</a:t>
            </a:r>
            <a:endParaRPr lang="en-US" sz="1909" dirty="0"/>
          </a:p>
          <a:p>
            <a:pPr marL="0" indent="0">
              <a:lnSpc>
                <a:spcPts val="3054"/>
              </a:lnSpc>
              <a:buNone/>
            </a:pPr>
            <a:r>
              <a:rPr lang="en-US" sz="1909" dirty="0">
                <a:solidFill>
                  <a:srgbClr val="EEEFF5"/>
                </a:solidFill>
                <a:highlight>
                  <a:srgbClr val="00234D"/>
                </a:highlight>
                <a:latin typeface="Consolas" pitchFamily="34" charset="0"/>
                <a:ea typeface="Consolas" pitchFamily="34" charset="-122"/>
                <a:cs typeface="Consolas" pitchFamily="34" charset="-120"/>
              </a:rPr>
              <a:t>    "host": "localhost"</a:t>
            </a:r>
            <a:endParaRPr lang="en-US" sz="1909" dirty="0"/>
          </a:p>
          <a:p>
            <a:pPr marL="0" indent="0">
              <a:lnSpc>
                <a:spcPts val="3054"/>
              </a:lnSpc>
              <a:buNone/>
            </a:pPr>
            <a:r>
              <a:rPr lang="en-US" sz="1909" dirty="0">
                <a:solidFill>
                  <a:srgbClr val="EEEFF5"/>
                </a:solidFill>
                <a:highlight>
                  <a:srgbClr val="00234D"/>
                </a:highlight>
                <a:latin typeface="Consolas" pitchFamily="34" charset="0"/>
                <a:ea typeface="Consolas" pitchFamily="34" charset="-122"/>
                <a:cs typeface="Consolas" pitchFamily="34" charset="-120"/>
              </a:rPr>
              <a:t>}</a:t>
            </a:r>
            <a:endParaRPr lang="en-US" sz="190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338387"/>
            <a:ext cx="6497003" cy="812125"/>
          </a:xfrm>
          <a:prstGeom prst="rect">
            <a:avLst/>
          </a:prstGeom>
          <a:noFill/>
          <a:ln/>
        </p:spPr>
        <p:txBody>
          <a:bodyPr wrap="none" rtlCol="0" anchor="t"/>
          <a:lstStyle/>
          <a:p>
            <a:pPr marL="0" indent="0">
              <a:lnSpc>
                <a:spcPts val="6395"/>
              </a:lnSpc>
              <a:buNone/>
            </a:pPr>
            <a:r>
              <a:rPr lang="en-US" sz="5116" b="1" dirty="0">
                <a:solidFill>
                  <a:srgbClr val="60A9FF"/>
                </a:solidFill>
                <a:latin typeface="Barlow" pitchFamily="34" charset="0"/>
                <a:ea typeface="Barlow" pitchFamily="34" charset="-122"/>
                <a:cs typeface="Barlow" pitchFamily="34" charset="-120"/>
              </a:rPr>
              <a:t>Demo</a:t>
            </a:r>
            <a:endParaRPr lang="en-US" sz="5116" dirty="0"/>
          </a:p>
        </p:txBody>
      </p:sp>
      <p:sp>
        <p:nvSpPr>
          <p:cNvPr id="6" name="Text 3"/>
          <p:cNvSpPr/>
          <p:nvPr/>
        </p:nvSpPr>
        <p:spPr>
          <a:xfrm>
            <a:off x="864037" y="3520797"/>
            <a:ext cx="7415927" cy="2370296"/>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Get ready to experience the power of our automated attendance system in action! Watch as the system effortlessly tracks attendance, generates reports, and simplifies administrative tasks. See firsthand how it saves time, improves accuracy, and enhances efficiency. Be prepared to be amazed!</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5"/>
          <a:stretch>
            <a:fillRect/>
          </a:stretch>
        </p:blipFill>
        <p:spPr>
          <a:xfrm>
            <a:off x="0" y="0"/>
            <a:ext cx="14630400" cy="3086100"/>
          </a:xfrm>
          <a:prstGeom prst="rect">
            <a:avLst/>
          </a:prstGeom>
        </p:spPr>
      </p:pic>
      <p:sp>
        <p:nvSpPr>
          <p:cNvPr id="5" name="Text 2"/>
          <p:cNvSpPr/>
          <p:nvPr/>
        </p:nvSpPr>
        <p:spPr>
          <a:xfrm>
            <a:off x="864037" y="4276487"/>
            <a:ext cx="6497003" cy="812125"/>
          </a:xfrm>
          <a:prstGeom prst="rect">
            <a:avLst/>
          </a:prstGeom>
          <a:noFill/>
          <a:ln/>
        </p:spPr>
        <p:txBody>
          <a:bodyPr wrap="none" rtlCol="0" anchor="t"/>
          <a:lstStyle/>
          <a:p>
            <a:pPr marL="0" indent="0">
              <a:lnSpc>
                <a:spcPts val="6395"/>
              </a:lnSpc>
              <a:buNone/>
            </a:pPr>
            <a:r>
              <a:rPr lang="en-US" sz="5116" b="1" dirty="0">
                <a:solidFill>
                  <a:srgbClr val="60A9FF"/>
                </a:solidFill>
                <a:latin typeface="Barlow" pitchFamily="34" charset="0"/>
                <a:ea typeface="Barlow" pitchFamily="34" charset="-122"/>
                <a:cs typeface="Barlow" pitchFamily="34" charset="-120"/>
              </a:rPr>
              <a:t>Video Demo</a:t>
            </a:r>
            <a:endParaRPr lang="en-US" sz="5116" dirty="0"/>
          </a:p>
        </p:txBody>
      </p:sp>
      <p:sp>
        <p:nvSpPr>
          <p:cNvPr id="6" name="Text 3"/>
          <p:cNvSpPr/>
          <p:nvPr/>
        </p:nvSpPr>
        <p:spPr>
          <a:xfrm>
            <a:off x="864037" y="5458897"/>
            <a:ext cx="12902327" cy="158019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Watch our video demo to see the automated attendance system in action! Get a comprehensive overview of the features and functionalities that make our system stand out. Discover how it can streamline attendance tracking, simplify reporting, and revolutionize your administrative tasks. Don't miss out on this informative and engaging video!</a:t>
            </a:r>
            <a:endParaRPr lang="en-US" sz="1944" dirty="0"/>
          </a:p>
        </p:txBody>
      </p:sp>
      <p:pic>
        <p:nvPicPr>
          <p:cNvPr id="8" name="Final recording">
            <a:hlinkClick r:id="" action="ppaction://media"/>
            <a:extLst>
              <a:ext uri="{FF2B5EF4-FFF2-40B4-BE49-F238E27FC236}">
                <a16:creationId xmlns:a16="http://schemas.microsoft.com/office/drawing/2014/main" id="{AE69F063-D49A-AF1F-CF64-FA1EEBB21DB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6519" b="15049"/>
          <a:stretch/>
        </p:blipFill>
        <p:spPr>
          <a:xfrm>
            <a:off x="0" y="-1"/>
            <a:ext cx="14418733" cy="77639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73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9011603"/>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9011603"/>
          </a:xfrm>
          <a:prstGeom prst="rect">
            <a:avLst/>
          </a:prstGeom>
        </p:spPr>
      </p:pic>
      <p:pic>
        <p:nvPicPr>
          <p:cNvPr id="5" name="Image 1" descr="preencoded.png"/>
          <p:cNvPicPr>
            <a:picLocks noChangeAspect="1"/>
          </p:cNvPicPr>
          <p:nvPr/>
        </p:nvPicPr>
        <p:blipFill>
          <a:blip r:embed="rId4"/>
          <a:stretch>
            <a:fillRect/>
          </a:stretch>
        </p:blipFill>
        <p:spPr>
          <a:xfrm>
            <a:off x="9359979" y="2648307"/>
            <a:ext cx="5054322" cy="3714988"/>
          </a:xfrm>
          <a:prstGeom prst="rect">
            <a:avLst/>
          </a:prstGeom>
        </p:spPr>
      </p:pic>
      <p:sp>
        <p:nvSpPr>
          <p:cNvPr id="6" name="Text 2"/>
          <p:cNvSpPr/>
          <p:nvPr/>
        </p:nvSpPr>
        <p:spPr>
          <a:xfrm>
            <a:off x="604837" y="475178"/>
            <a:ext cx="4547830" cy="568523"/>
          </a:xfrm>
          <a:prstGeom prst="rect">
            <a:avLst/>
          </a:prstGeom>
          <a:noFill/>
          <a:ln/>
        </p:spPr>
        <p:txBody>
          <a:bodyPr wrap="none" rtlCol="0" anchor="t"/>
          <a:lstStyle/>
          <a:p>
            <a:pPr marL="0" indent="0">
              <a:lnSpc>
                <a:spcPts val="4476"/>
              </a:lnSpc>
              <a:buNone/>
            </a:pPr>
            <a:r>
              <a:rPr lang="en-US" sz="3581" b="1" dirty="0">
                <a:solidFill>
                  <a:srgbClr val="60A9FF"/>
                </a:solidFill>
                <a:latin typeface="Barlow" pitchFamily="34" charset="0"/>
                <a:ea typeface="Barlow" pitchFamily="34" charset="-122"/>
                <a:cs typeface="Barlow" pitchFamily="34" charset="-120"/>
              </a:rPr>
              <a:t>Email Configuration</a:t>
            </a:r>
            <a:endParaRPr lang="en-US" sz="3581" dirty="0"/>
          </a:p>
        </p:txBody>
      </p:sp>
      <p:pic>
        <p:nvPicPr>
          <p:cNvPr id="7" name="Image 2" descr="preencoded.png"/>
          <p:cNvPicPr>
            <a:picLocks noChangeAspect="1"/>
          </p:cNvPicPr>
          <p:nvPr/>
        </p:nvPicPr>
        <p:blipFill>
          <a:blip r:embed="rId5"/>
          <a:stretch>
            <a:fillRect/>
          </a:stretch>
        </p:blipFill>
        <p:spPr>
          <a:xfrm>
            <a:off x="604837" y="1302901"/>
            <a:ext cx="431959" cy="431959"/>
          </a:xfrm>
          <a:prstGeom prst="rect">
            <a:avLst/>
          </a:prstGeom>
        </p:spPr>
      </p:pic>
      <p:sp>
        <p:nvSpPr>
          <p:cNvPr id="8" name="Text 3"/>
          <p:cNvSpPr/>
          <p:nvPr/>
        </p:nvSpPr>
        <p:spPr>
          <a:xfrm>
            <a:off x="604837" y="1907619"/>
            <a:ext cx="2273856" cy="284202"/>
          </a:xfrm>
          <a:prstGeom prst="rect">
            <a:avLst/>
          </a:prstGeom>
          <a:noFill/>
          <a:ln/>
        </p:spPr>
        <p:txBody>
          <a:bodyPr wrap="none" rtlCol="0" anchor="t"/>
          <a:lstStyle/>
          <a:p>
            <a:pPr marL="0" indent="0" algn="l">
              <a:lnSpc>
                <a:spcPts val="2238"/>
              </a:lnSpc>
              <a:buNone/>
            </a:pPr>
            <a:r>
              <a:rPr lang="en-US" sz="1791" b="1" dirty="0">
                <a:solidFill>
                  <a:srgbClr val="60A9FF"/>
                </a:solidFill>
                <a:latin typeface="Barlow" pitchFamily="34" charset="0"/>
                <a:ea typeface="Barlow" pitchFamily="34" charset="-122"/>
                <a:cs typeface="Barlow" pitchFamily="34" charset="-120"/>
              </a:rPr>
              <a:t>Sender Email</a:t>
            </a:r>
            <a:endParaRPr lang="en-US" sz="1791" dirty="0"/>
          </a:p>
        </p:txBody>
      </p:sp>
      <p:sp>
        <p:nvSpPr>
          <p:cNvPr id="9" name="Text 4"/>
          <p:cNvSpPr/>
          <p:nvPr/>
        </p:nvSpPr>
        <p:spPr>
          <a:xfrm>
            <a:off x="604837" y="2295406"/>
            <a:ext cx="7934325" cy="276582"/>
          </a:xfrm>
          <a:prstGeom prst="rect">
            <a:avLst/>
          </a:prstGeom>
          <a:noFill/>
          <a:ln/>
        </p:spPr>
        <p:txBody>
          <a:bodyPr wrap="non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Configure the sender email address and password to enable email notification functionality.</a:t>
            </a:r>
            <a:endParaRPr lang="en-US" sz="1361" dirty="0"/>
          </a:p>
        </p:txBody>
      </p:sp>
      <p:pic>
        <p:nvPicPr>
          <p:cNvPr id="10" name="Image 3" descr="preencoded.png"/>
          <p:cNvPicPr>
            <a:picLocks noChangeAspect="1"/>
          </p:cNvPicPr>
          <p:nvPr/>
        </p:nvPicPr>
        <p:blipFill>
          <a:blip r:embed="rId6"/>
          <a:stretch>
            <a:fillRect/>
          </a:stretch>
        </p:blipFill>
        <p:spPr>
          <a:xfrm>
            <a:off x="604837" y="3090386"/>
            <a:ext cx="431959" cy="431959"/>
          </a:xfrm>
          <a:prstGeom prst="rect">
            <a:avLst/>
          </a:prstGeom>
        </p:spPr>
      </p:pic>
      <p:sp>
        <p:nvSpPr>
          <p:cNvPr id="11" name="Text 5"/>
          <p:cNvSpPr/>
          <p:nvPr/>
        </p:nvSpPr>
        <p:spPr>
          <a:xfrm>
            <a:off x="604837" y="3695105"/>
            <a:ext cx="2273856" cy="284202"/>
          </a:xfrm>
          <a:prstGeom prst="rect">
            <a:avLst/>
          </a:prstGeom>
          <a:noFill/>
          <a:ln/>
        </p:spPr>
        <p:txBody>
          <a:bodyPr wrap="none" rtlCol="0" anchor="t"/>
          <a:lstStyle/>
          <a:p>
            <a:pPr marL="0" indent="0" algn="l">
              <a:lnSpc>
                <a:spcPts val="2238"/>
              </a:lnSpc>
              <a:buNone/>
            </a:pPr>
            <a:r>
              <a:rPr lang="en-US" sz="1791" b="1" dirty="0">
                <a:solidFill>
                  <a:srgbClr val="60A9FF"/>
                </a:solidFill>
                <a:latin typeface="Barlow" pitchFamily="34" charset="0"/>
                <a:ea typeface="Barlow" pitchFamily="34" charset="-122"/>
                <a:cs typeface="Barlow" pitchFamily="34" charset="-120"/>
              </a:rPr>
              <a:t>Faculty Email List</a:t>
            </a:r>
            <a:endParaRPr lang="en-US" sz="1791" dirty="0"/>
          </a:p>
        </p:txBody>
      </p:sp>
      <p:sp>
        <p:nvSpPr>
          <p:cNvPr id="12" name="Text 6"/>
          <p:cNvSpPr/>
          <p:nvPr/>
        </p:nvSpPr>
        <p:spPr>
          <a:xfrm>
            <a:off x="604837" y="4082891"/>
            <a:ext cx="7934325" cy="276582"/>
          </a:xfrm>
          <a:prstGeom prst="rect">
            <a:avLst/>
          </a:prstGeom>
          <a:noFill/>
          <a:ln/>
        </p:spPr>
        <p:txBody>
          <a:bodyPr wrap="non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Specify the email addresses of faculty members to receive attendance reports.</a:t>
            </a:r>
            <a:endParaRPr lang="en-US" sz="1361" dirty="0"/>
          </a:p>
        </p:txBody>
      </p:sp>
      <p:pic>
        <p:nvPicPr>
          <p:cNvPr id="13" name="Image 4" descr="preencoded.png"/>
          <p:cNvPicPr>
            <a:picLocks noChangeAspect="1"/>
          </p:cNvPicPr>
          <p:nvPr/>
        </p:nvPicPr>
        <p:blipFill>
          <a:blip r:embed="rId7"/>
          <a:stretch>
            <a:fillRect/>
          </a:stretch>
        </p:blipFill>
        <p:spPr>
          <a:xfrm>
            <a:off x="604837" y="4877872"/>
            <a:ext cx="431959" cy="431959"/>
          </a:xfrm>
          <a:prstGeom prst="rect">
            <a:avLst/>
          </a:prstGeom>
        </p:spPr>
      </p:pic>
      <p:sp>
        <p:nvSpPr>
          <p:cNvPr id="14" name="Text 7"/>
          <p:cNvSpPr/>
          <p:nvPr/>
        </p:nvSpPr>
        <p:spPr>
          <a:xfrm>
            <a:off x="604837" y="5482590"/>
            <a:ext cx="2273856" cy="284202"/>
          </a:xfrm>
          <a:prstGeom prst="rect">
            <a:avLst/>
          </a:prstGeom>
          <a:noFill/>
          <a:ln/>
        </p:spPr>
        <p:txBody>
          <a:bodyPr wrap="none" rtlCol="0" anchor="t"/>
          <a:lstStyle/>
          <a:p>
            <a:pPr marL="0" indent="0" algn="l">
              <a:lnSpc>
                <a:spcPts val="2238"/>
              </a:lnSpc>
              <a:buNone/>
            </a:pPr>
            <a:r>
              <a:rPr lang="en-US" sz="1791" b="1" dirty="0">
                <a:solidFill>
                  <a:srgbClr val="60A9FF"/>
                </a:solidFill>
                <a:latin typeface="Barlow" pitchFamily="34" charset="0"/>
                <a:ea typeface="Barlow" pitchFamily="34" charset="-122"/>
                <a:cs typeface="Barlow" pitchFamily="34" charset="-120"/>
              </a:rPr>
              <a:t>Director Email</a:t>
            </a:r>
            <a:endParaRPr lang="en-US" sz="1791" dirty="0"/>
          </a:p>
        </p:txBody>
      </p:sp>
      <p:sp>
        <p:nvSpPr>
          <p:cNvPr id="15" name="Text 8"/>
          <p:cNvSpPr/>
          <p:nvPr/>
        </p:nvSpPr>
        <p:spPr>
          <a:xfrm>
            <a:off x="604837" y="5870377"/>
            <a:ext cx="7934325" cy="276582"/>
          </a:xfrm>
          <a:prstGeom prst="rect">
            <a:avLst/>
          </a:prstGeom>
          <a:noFill/>
          <a:ln/>
        </p:spPr>
        <p:txBody>
          <a:bodyPr wrap="non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Set the email address of the school director for receiving attendance reports.</a:t>
            </a:r>
            <a:endParaRPr lang="en-US" sz="1361" dirty="0"/>
          </a:p>
        </p:txBody>
      </p:sp>
      <p:sp>
        <p:nvSpPr>
          <p:cNvPr id="16" name="Shape 9"/>
          <p:cNvSpPr/>
          <p:nvPr/>
        </p:nvSpPr>
        <p:spPr>
          <a:xfrm>
            <a:off x="604837" y="6341269"/>
            <a:ext cx="7934325" cy="2195155"/>
          </a:xfrm>
          <a:prstGeom prst="roundRect">
            <a:avLst>
              <a:gd name="adj" fmla="val 9447"/>
            </a:avLst>
          </a:prstGeom>
          <a:solidFill>
            <a:srgbClr val="00234D"/>
          </a:solidFill>
          <a:ln/>
        </p:spPr>
        <p:txBody>
          <a:bodyPr/>
          <a:lstStyle/>
          <a:p>
            <a:endParaRPr lang="en-IN"/>
          </a:p>
        </p:txBody>
      </p:sp>
      <p:sp>
        <p:nvSpPr>
          <p:cNvPr id="17" name="Shape 10"/>
          <p:cNvSpPr/>
          <p:nvPr/>
        </p:nvSpPr>
        <p:spPr>
          <a:xfrm>
            <a:off x="596265" y="6341269"/>
            <a:ext cx="7951470" cy="2195155"/>
          </a:xfrm>
          <a:prstGeom prst="roundRect">
            <a:avLst>
              <a:gd name="adj" fmla="val 1181"/>
            </a:avLst>
          </a:prstGeom>
          <a:solidFill>
            <a:srgbClr val="00234D"/>
          </a:solidFill>
          <a:ln/>
        </p:spPr>
        <p:txBody>
          <a:bodyPr/>
          <a:lstStyle/>
          <a:p>
            <a:endParaRPr lang="en-IN"/>
          </a:p>
        </p:txBody>
      </p:sp>
      <p:sp>
        <p:nvSpPr>
          <p:cNvPr id="18" name="Text 11"/>
          <p:cNvSpPr/>
          <p:nvPr/>
        </p:nvSpPr>
        <p:spPr>
          <a:xfrm>
            <a:off x="769025" y="6470809"/>
            <a:ext cx="7605951" cy="1936075"/>
          </a:xfrm>
          <a:prstGeom prst="rect">
            <a:avLst/>
          </a:prstGeom>
          <a:noFill/>
          <a:ln/>
        </p:spPr>
        <p:txBody>
          <a:bodyPr wrap="square" rtlCol="0" anchor="t"/>
          <a:lstStyle/>
          <a:p>
            <a:pPr marL="0" indent="0">
              <a:lnSpc>
                <a:spcPts val="2177"/>
              </a:lnSpc>
              <a:buNone/>
            </a:pPr>
            <a:r>
              <a:rPr lang="en-US" sz="1361" dirty="0">
                <a:solidFill>
                  <a:srgbClr val="EEEFF5"/>
                </a:solidFill>
                <a:highlight>
                  <a:srgbClr val="00234D"/>
                </a:highlight>
                <a:latin typeface="Consolas" pitchFamily="34" charset="0"/>
                <a:ea typeface="Consolas" pitchFamily="34" charset="-122"/>
                <a:cs typeface="Consolas" pitchFamily="34" charset="-120"/>
              </a:rPr>
              <a:t>EMAIL_CONFIG = {</a:t>
            </a:r>
            <a:endParaRPr lang="en-US" sz="1361" dirty="0"/>
          </a:p>
          <a:p>
            <a:pPr marL="0" indent="0">
              <a:lnSpc>
                <a:spcPts val="2177"/>
              </a:lnSpc>
              <a:buNone/>
            </a:pPr>
            <a:r>
              <a:rPr lang="en-US" sz="1361" dirty="0">
                <a:solidFill>
                  <a:srgbClr val="EEEFF5"/>
                </a:solidFill>
                <a:highlight>
                  <a:srgbClr val="00234D"/>
                </a:highlight>
                <a:latin typeface="Consolas" pitchFamily="34" charset="0"/>
                <a:ea typeface="Consolas" pitchFamily="34" charset="-122"/>
                <a:cs typeface="Consolas" pitchFamily="34" charset="-120"/>
              </a:rPr>
              <a:t>    "sender_email": "support@aptpath.in",</a:t>
            </a:r>
            <a:endParaRPr lang="en-US" sz="1361" dirty="0"/>
          </a:p>
          <a:p>
            <a:pPr marL="0" indent="0">
              <a:lnSpc>
                <a:spcPts val="2177"/>
              </a:lnSpc>
              <a:buNone/>
            </a:pPr>
            <a:r>
              <a:rPr lang="en-US" sz="1361" dirty="0">
                <a:solidFill>
                  <a:srgbClr val="EEEFF5"/>
                </a:solidFill>
                <a:highlight>
                  <a:srgbClr val="00234D"/>
                </a:highlight>
                <a:latin typeface="Consolas" pitchFamily="34" charset="0"/>
                <a:ea typeface="Consolas" pitchFamily="34" charset="-122"/>
                <a:cs typeface="Consolas" pitchFamily="34" charset="-120"/>
              </a:rPr>
              <a:t>    "sender_password": "your_password"</a:t>
            </a:r>
            <a:endParaRPr lang="en-US" sz="1361" dirty="0"/>
          </a:p>
          <a:p>
            <a:pPr marL="0" indent="0">
              <a:lnSpc>
                <a:spcPts val="2177"/>
              </a:lnSpc>
              <a:buNone/>
            </a:pPr>
            <a:r>
              <a:rPr lang="en-US" sz="1361" dirty="0">
                <a:solidFill>
                  <a:srgbClr val="EEEFF5"/>
                </a:solidFill>
                <a:highlight>
                  <a:srgbClr val="00234D"/>
                </a:highlight>
                <a:latin typeface="Consolas" pitchFamily="34" charset="0"/>
                <a:ea typeface="Consolas" pitchFamily="34" charset="-122"/>
                <a:cs typeface="Consolas" pitchFamily="34" charset="-120"/>
              </a:rPr>
              <a:t>}</a:t>
            </a:r>
            <a:endParaRPr lang="en-US" sz="1361" dirty="0"/>
          </a:p>
          <a:p>
            <a:pPr marL="0" indent="0">
              <a:lnSpc>
                <a:spcPts val="2177"/>
              </a:lnSpc>
              <a:buNone/>
            </a:pPr>
            <a:endParaRPr lang="en-US" sz="1361" dirty="0"/>
          </a:p>
          <a:p>
            <a:pPr marL="0" indent="0">
              <a:lnSpc>
                <a:spcPts val="2177"/>
              </a:lnSpc>
              <a:buNone/>
            </a:pPr>
            <a:r>
              <a:rPr lang="en-US" sz="1361" dirty="0">
                <a:solidFill>
                  <a:srgbClr val="EEEFF5"/>
                </a:solidFill>
                <a:highlight>
                  <a:srgbClr val="00234D"/>
                </a:highlight>
                <a:latin typeface="Consolas" pitchFamily="34" charset="0"/>
                <a:ea typeface="Consolas" pitchFamily="34" charset="-122"/>
                <a:cs typeface="Consolas" pitchFamily="34" charset="-120"/>
              </a:rPr>
              <a:t>faculty_emails = ["faculty1@example.com", "faculty2@example.com"]</a:t>
            </a:r>
            <a:endParaRPr lang="en-US" sz="1361" dirty="0"/>
          </a:p>
          <a:p>
            <a:pPr marL="0" indent="0">
              <a:lnSpc>
                <a:spcPts val="2177"/>
              </a:lnSpc>
              <a:buNone/>
            </a:pPr>
            <a:r>
              <a:rPr lang="en-US" sz="1361" dirty="0">
                <a:solidFill>
                  <a:srgbClr val="EEEFF5"/>
                </a:solidFill>
                <a:highlight>
                  <a:srgbClr val="00234D"/>
                </a:highlight>
                <a:latin typeface="Consolas" pitchFamily="34" charset="0"/>
                <a:ea typeface="Consolas" pitchFamily="34" charset="-122"/>
                <a:cs typeface="Consolas" pitchFamily="34" charset="-120"/>
              </a:rPr>
              <a:t>director_email = "director@example.com"</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778</Words>
  <Application>Microsoft Office PowerPoint</Application>
  <PresentationFormat>Custom</PresentationFormat>
  <Paragraphs>101</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Barlow</vt:lpstr>
      <vt:lpstr>Consolas</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raghuraj pratap yadav</cp:lastModifiedBy>
  <cp:revision>2</cp:revision>
  <dcterms:created xsi:type="dcterms:W3CDTF">2024-06-29T19:22:17Z</dcterms:created>
  <dcterms:modified xsi:type="dcterms:W3CDTF">2024-06-29T19:26:30Z</dcterms:modified>
</cp:coreProperties>
</file>